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27"/>
  </p:notesMasterIdLst>
  <p:sldIdLst>
    <p:sldId id="296" r:id="rId2"/>
    <p:sldId id="462" r:id="rId3"/>
    <p:sldId id="465" r:id="rId4"/>
    <p:sldId id="290" r:id="rId5"/>
    <p:sldId id="734" r:id="rId6"/>
    <p:sldId id="745" r:id="rId7"/>
    <p:sldId id="735" r:id="rId8"/>
    <p:sldId id="470" r:id="rId9"/>
    <p:sldId id="469" r:id="rId10"/>
    <p:sldId id="438" r:id="rId11"/>
    <p:sldId id="739" r:id="rId12"/>
    <p:sldId id="476" r:id="rId13"/>
    <p:sldId id="472" r:id="rId14"/>
    <p:sldId id="743" r:id="rId15"/>
    <p:sldId id="723" r:id="rId16"/>
    <p:sldId id="760" r:id="rId17"/>
    <p:sldId id="292" r:id="rId18"/>
    <p:sldId id="358" r:id="rId19"/>
    <p:sldId id="294" r:id="rId20"/>
    <p:sldId id="746" r:id="rId21"/>
    <p:sldId id="747" r:id="rId22"/>
    <p:sldId id="471" r:id="rId23"/>
    <p:sldId id="262" r:id="rId24"/>
    <p:sldId id="744" r:id="rId25"/>
    <p:sldId id="458" r:id="rId26"/>
  </p:sldIdLst>
  <p:sldSz cx="10058400" cy="7772400"/>
  <p:notesSz cx="7010400" cy="9296400"/>
  <p:defaultTextStyle>
    <a:defPPr>
      <a:defRPr lang="en-US"/>
    </a:defPPr>
    <a:lvl1pPr marL="0" algn="l" defTabSz="914259" rtl="0" eaLnBrk="1" latinLnBrk="0" hangingPunct="1">
      <a:defRPr sz="1800" kern="1200">
        <a:solidFill>
          <a:schemeClr val="tx1"/>
        </a:solidFill>
        <a:latin typeface="+mn-lt"/>
        <a:ea typeface="+mn-ea"/>
        <a:cs typeface="+mn-cs"/>
      </a:defRPr>
    </a:lvl1pPr>
    <a:lvl2pPr marL="457129"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88" algn="l" defTabSz="914259" rtl="0" eaLnBrk="1" latinLnBrk="0" hangingPunct="1">
      <a:defRPr sz="1800" kern="1200">
        <a:solidFill>
          <a:schemeClr val="tx1"/>
        </a:solidFill>
        <a:latin typeface="+mn-lt"/>
        <a:ea typeface="+mn-ea"/>
        <a:cs typeface="+mn-cs"/>
      </a:defRPr>
    </a:lvl4pPr>
    <a:lvl5pPr marL="1828517" algn="l" defTabSz="914259" rtl="0" eaLnBrk="1" latinLnBrk="0" hangingPunct="1">
      <a:defRPr sz="1800" kern="1200">
        <a:solidFill>
          <a:schemeClr val="tx1"/>
        </a:solidFill>
        <a:latin typeface="+mn-lt"/>
        <a:ea typeface="+mn-ea"/>
        <a:cs typeface="+mn-cs"/>
      </a:defRPr>
    </a:lvl5pPr>
    <a:lvl6pPr marL="2285646" algn="l" defTabSz="914259" rtl="0" eaLnBrk="1" latinLnBrk="0" hangingPunct="1">
      <a:defRPr sz="1800" kern="1200">
        <a:solidFill>
          <a:schemeClr val="tx1"/>
        </a:solidFill>
        <a:latin typeface="+mn-lt"/>
        <a:ea typeface="+mn-ea"/>
        <a:cs typeface="+mn-cs"/>
      </a:defRPr>
    </a:lvl6pPr>
    <a:lvl7pPr marL="2742776" algn="l" defTabSz="914259" rtl="0" eaLnBrk="1" latinLnBrk="0" hangingPunct="1">
      <a:defRPr sz="1800" kern="1200">
        <a:solidFill>
          <a:schemeClr val="tx1"/>
        </a:solidFill>
        <a:latin typeface="+mn-lt"/>
        <a:ea typeface="+mn-ea"/>
        <a:cs typeface="+mn-cs"/>
      </a:defRPr>
    </a:lvl7pPr>
    <a:lvl8pPr marL="3199906" algn="l" defTabSz="914259" rtl="0" eaLnBrk="1" latinLnBrk="0" hangingPunct="1">
      <a:defRPr sz="1800" kern="1200">
        <a:solidFill>
          <a:schemeClr val="tx1"/>
        </a:solidFill>
        <a:latin typeface="+mn-lt"/>
        <a:ea typeface="+mn-ea"/>
        <a:cs typeface="+mn-cs"/>
      </a:defRPr>
    </a:lvl8pPr>
    <a:lvl9pPr marL="3657035" algn="l" defTabSz="91425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05D"/>
    <a:srgbClr val="51C5B4"/>
    <a:srgbClr val="059688"/>
    <a:srgbClr val="0A783D"/>
    <a:srgbClr val="FFFFFF"/>
    <a:srgbClr val="CAEEE9"/>
    <a:srgbClr val="BF1E25"/>
    <a:srgbClr val="DFE9E7"/>
    <a:srgbClr val="DBE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94" autoAdjust="0"/>
    <p:restoredTop sz="94318"/>
  </p:normalViewPr>
  <p:slideViewPr>
    <p:cSldViewPr>
      <p:cViewPr varScale="1">
        <p:scale>
          <a:sx n="73" d="100"/>
          <a:sy n="73" d="100"/>
        </p:scale>
        <p:origin x="1363" y="62"/>
      </p:cViewPr>
      <p:guideLst>
        <p:guide orient="horz" pos="2092"/>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87" cy="466581"/>
          </a:xfrm>
          <a:prstGeom prst="rect">
            <a:avLst/>
          </a:prstGeom>
        </p:spPr>
        <p:txBody>
          <a:bodyPr vert="horz" lIns="71826" tIns="35913" rIns="71826" bIns="35913" rtlCol="0"/>
          <a:lstStyle>
            <a:lvl1pPr algn="l">
              <a:defRPr sz="900"/>
            </a:lvl1pPr>
          </a:lstStyle>
          <a:p>
            <a:endParaRPr lang="en-US"/>
          </a:p>
        </p:txBody>
      </p:sp>
      <p:sp>
        <p:nvSpPr>
          <p:cNvPr id="3" name="Date Placeholder 2"/>
          <p:cNvSpPr>
            <a:spLocks noGrp="1"/>
          </p:cNvSpPr>
          <p:nvPr>
            <p:ph type="dt" idx="1"/>
          </p:nvPr>
        </p:nvSpPr>
        <p:spPr>
          <a:xfrm>
            <a:off x="3971173" y="0"/>
            <a:ext cx="3037146" cy="466581"/>
          </a:xfrm>
          <a:prstGeom prst="rect">
            <a:avLst/>
          </a:prstGeom>
        </p:spPr>
        <p:txBody>
          <a:bodyPr vert="horz" lIns="71826" tIns="35913" rIns="71826" bIns="35913" rtlCol="0"/>
          <a:lstStyle>
            <a:lvl1pPr algn="r">
              <a:defRPr sz="900"/>
            </a:lvl1pPr>
          </a:lstStyle>
          <a:p>
            <a:fld id="{D2BD46F2-858D-F24C-AF81-1EA49D7370EC}" type="datetimeFigureOut">
              <a:rPr lang="en-US" smtClean="0"/>
              <a:pPr/>
              <a:t>6/12/2023</a:t>
            </a:fld>
            <a:endParaRPr lang="en-US"/>
          </a:p>
        </p:txBody>
      </p:sp>
      <p:sp>
        <p:nvSpPr>
          <p:cNvPr id="4" name="Slide Image Placeholder 3"/>
          <p:cNvSpPr>
            <a:spLocks noGrp="1" noRot="1" noChangeAspect="1"/>
          </p:cNvSpPr>
          <p:nvPr>
            <p:ph type="sldImg" idx="2"/>
          </p:nvPr>
        </p:nvSpPr>
        <p:spPr>
          <a:xfrm>
            <a:off x="1476375" y="1162050"/>
            <a:ext cx="4057650" cy="3136900"/>
          </a:xfrm>
          <a:prstGeom prst="rect">
            <a:avLst/>
          </a:prstGeom>
          <a:noFill/>
          <a:ln w="12700">
            <a:solidFill>
              <a:prstClr val="black"/>
            </a:solidFill>
          </a:ln>
        </p:spPr>
        <p:txBody>
          <a:bodyPr vert="horz" lIns="71826" tIns="35913" rIns="71826" bIns="35913" rtlCol="0" anchor="ctr"/>
          <a:lstStyle/>
          <a:p>
            <a:endParaRPr lang="en-US"/>
          </a:p>
        </p:txBody>
      </p:sp>
      <p:sp>
        <p:nvSpPr>
          <p:cNvPr id="5" name="Notes Placeholder 4"/>
          <p:cNvSpPr>
            <a:spLocks noGrp="1"/>
          </p:cNvSpPr>
          <p:nvPr>
            <p:ph type="body" sz="quarter" idx="3"/>
          </p:nvPr>
        </p:nvSpPr>
        <p:spPr>
          <a:xfrm>
            <a:off x="701040" y="4473599"/>
            <a:ext cx="5608320" cy="3660751"/>
          </a:xfrm>
          <a:prstGeom prst="rect">
            <a:avLst/>
          </a:prstGeom>
        </p:spPr>
        <p:txBody>
          <a:bodyPr vert="horz" lIns="71826" tIns="35913" rIns="71826" bIns="3591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819"/>
            <a:ext cx="3038187" cy="466581"/>
          </a:xfrm>
          <a:prstGeom prst="rect">
            <a:avLst/>
          </a:prstGeom>
        </p:spPr>
        <p:txBody>
          <a:bodyPr vert="horz" lIns="71826" tIns="35913" rIns="71826" bIns="35913" rtlCol="0" anchor="b"/>
          <a:lstStyle>
            <a:lvl1pPr algn="l">
              <a:defRPr sz="900"/>
            </a:lvl1pPr>
          </a:lstStyle>
          <a:p>
            <a:endParaRPr lang="en-US"/>
          </a:p>
        </p:txBody>
      </p:sp>
      <p:sp>
        <p:nvSpPr>
          <p:cNvPr id="7" name="Slide Number Placeholder 6"/>
          <p:cNvSpPr>
            <a:spLocks noGrp="1"/>
          </p:cNvSpPr>
          <p:nvPr>
            <p:ph type="sldNum" sz="quarter" idx="5"/>
          </p:nvPr>
        </p:nvSpPr>
        <p:spPr>
          <a:xfrm>
            <a:off x="3971173" y="8829819"/>
            <a:ext cx="3037146" cy="466581"/>
          </a:xfrm>
          <a:prstGeom prst="rect">
            <a:avLst/>
          </a:prstGeom>
        </p:spPr>
        <p:txBody>
          <a:bodyPr vert="horz" lIns="71826" tIns="35913" rIns="71826" bIns="35913" rtlCol="0" anchor="b"/>
          <a:lstStyle>
            <a:lvl1pPr algn="r">
              <a:defRPr sz="900"/>
            </a:lvl1pPr>
          </a:lstStyle>
          <a:p>
            <a:fld id="{D257F144-D91F-8443-80DE-21F86A7F7665}" type="slidenum">
              <a:rPr lang="en-US" smtClean="0"/>
              <a:pPr/>
              <a:t>‹#›</a:t>
            </a:fld>
            <a:endParaRPr lang="en-US"/>
          </a:p>
        </p:txBody>
      </p:sp>
    </p:spTree>
    <p:extLst>
      <p:ext uri="{BB962C8B-B14F-4D97-AF65-F5344CB8AC3E}">
        <p14:creationId xmlns:p14="http://schemas.microsoft.com/office/powerpoint/2010/main" val="936688953"/>
      </p:ext>
    </p:extLst>
  </p:cSld>
  <p:clrMap bg1="lt1" tx1="dk1" bg2="lt2" tx2="dk2" accent1="accent1" accent2="accent2" accent3="accent3" accent4="accent4" accent5="accent5" accent6="accent6" hlink="hlink" folHlink="folHlink"/>
  <p:notesStyle>
    <a:lvl1pPr marL="0" algn="l" defTabSz="914259" rtl="0" eaLnBrk="1" latinLnBrk="0" hangingPunct="1">
      <a:defRPr sz="1200" kern="1200">
        <a:solidFill>
          <a:schemeClr val="tx1"/>
        </a:solidFill>
        <a:latin typeface="+mn-lt"/>
        <a:ea typeface="+mn-ea"/>
        <a:cs typeface="+mn-cs"/>
      </a:defRPr>
    </a:lvl1pPr>
    <a:lvl2pPr marL="457129" algn="l" defTabSz="914259" rtl="0" eaLnBrk="1" latinLnBrk="0" hangingPunct="1">
      <a:defRPr sz="1200" kern="1200">
        <a:solidFill>
          <a:schemeClr val="tx1"/>
        </a:solidFill>
        <a:latin typeface="+mn-lt"/>
        <a:ea typeface="+mn-ea"/>
        <a:cs typeface="+mn-cs"/>
      </a:defRPr>
    </a:lvl2pPr>
    <a:lvl3pPr marL="914259" algn="l" defTabSz="914259" rtl="0" eaLnBrk="1" latinLnBrk="0" hangingPunct="1">
      <a:defRPr sz="1200" kern="1200">
        <a:solidFill>
          <a:schemeClr val="tx1"/>
        </a:solidFill>
        <a:latin typeface="+mn-lt"/>
        <a:ea typeface="+mn-ea"/>
        <a:cs typeface="+mn-cs"/>
      </a:defRPr>
    </a:lvl3pPr>
    <a:lvl4pPr marL="1371388" algn="l" defTabSz="914259" rtl="0" eaLnBrk="1" latinLnBrk="0" hangingPunct="1">
      <a:defRPr sz="1200" kern="1200">
        <a:solidFill>
          <a:schemeClr val="tx1"/>
        </a:solidFill>
        <a:latin typeface="+mn-lt"/>
        <a:ea typeface="+mn-ea"/>
        <a:cs typeface="+mn-cs"/>
      </a:defRPr>
    </a:lvl4pPr>
    <a:lvl5pPr marL="1828517" algn="l" defTabSz="914259" rtl="0" eaLnBrk="1" latinLnBrk="0" hangingPunct="1">
      <a:defRPr sz="1200" kern="1200">
        <a:solidFill>
          <a:schemeClr val="tx1"/>
        </a:solidFill>
        <a:latin typeface="+mn-lt"/>
        <a:ea typeface="+mn-ea"/>
        <a:cs typeface="+mn-cs"/>
      </a:defRPr>
    </a:lvl5pPr>
    <a:lvl6pPr marL="2285646" algn="l" defTabSz="914259" rtl="0" eaLnBrk="1" latinLnBrk="0" hangingPunct="1">
      <a:defRPr sz="1200" kern="1200">
        <a:solidFill>
          <a:schemeClr val="tx1"/>
        </a:solidFill>
        <a:latin typeface="+mn-lt"/>
        <a:ea typeface="+mn-ea"/>
        <a:cs typeface="+mn-cs"/>
      </a:defRPr>
    </a:lvl6pPr>
    <a:lvl7pPr marL="2742776" algn="l" defTabSz="914259" rtl="0" eaLnBrk="1" latinLnBrk="0" hangingPunct="1">
      <a:defRPr sz="1200" kern="1200">
        <a:solidFill>
          <a:schemeClr val="tx1"/>
        </a:solidFill>
        <a:latin typeface="+mn-lt"/>
        <a:ea typeface="+mn-ea"/>
        <a:cs typeface="+mn-cs"/>
      </a:defRPr>
    </a:lvl7pPr>
    <a:lvl8pPr marL="3199906" algn="l" defTabSz="914259" rtl="0" eaLnBrk="1" latinLnBrk="0" hangingPunct="1">
      <a:defRPr sz="1200" kern="1200">
        <a:solidFill>
          <a:schemeClr val="tx1"/>
        </a:solidFill>
        <a:latin typeface="+mn-lt"/>
        <a:ea typeface="+mn-ea"/>
        <a:cs typeface="+mn-cs"/>
      </a:defRPr>
    </a:lvl8pPr>
    <a:lvl9pPr marL="3657035" algn="l" defTabSz="9142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14ad3b3343_2_325:notes"/>
          <p:cNvSpPr>
            <a:spLocks noGrp="1" noRot="1" noChangeAspect="1"/>
          </p:cNvSpPr>
          <p:nvPr>
            <p:ph type="sldImg" idx="2"/>
          </p:nvPr>
        </p:nvSpPr>
        <p:spPr>
          <a:xfrm>
            <a:off x="401638" y="1057275"/>
            <a:ext cx="3690937" cy="28527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114ad3b3343_2_325:notes"/>
          <p:cNvSpPr txBox="1">
            <a:spLocks noGrp="1"/>
          </p:cNvSpPr>
          <p:nvPr>
            <p:ph type="body" idx="1"/>
          </p:nvPr>
        </p:nvSpPr>
        <p:spPr>
          <a:xfrm>
            <a:off x="449332" y="4067176"/>
            <a:ext cx="3594650" cy="3327689"/>
          </a:xfrm>
          <a:prstGeom prst="rect">
            <a:avLst/>
          </a:prstGeom>
          <a:noFill/>
          <a:ln>
            <a:noFill/>
          </a:ln>
        </p:spPr>
        <p:txBody>
          <a:bodyPr spcFirstLastPara="1" wrap="square" lIns="71814" tIns="35897" rIns="71814" bIns="35897" anchor="t" anchorCtr="0">
            <a:noAutofit/>
          </a:bodyPr>
          <a:lstStyle/>
          <a:p>
            <a:endParaRPr/>
          </a:p>
        </p:txBody>
      </p:sp>
      <p:sp>
        <p:nvSpPr>
          <p:cNvPr id="487" name="Google Shape;487;g114ad3b3343_2_325:notes"/>
          <p:cNvSpPr txBox="1">
            <a:spLocks noGrp="1"/>
          </p:cNvSpPr>
          <p:nvPr>
            <p:ph type="sldNum" idx="12"/>
          </p:nvPr>
        </p:nvSpPr>
        <p:spPr>
          <a:xfrm>
            <a:off x="2545171" y="8027243"/>
            <a:ext cx="1947102" cy="424031"/>
          </a:xfrm>
          <a:prstGeom prst="rect">
            <a:avLst/>
          </a:prstGeom>
          <a:noFill/>
          <a:ln>
            <a:noFill/>
          </a:ln>
        </p:spPr>
        <p:txBody>
          <a:bodyPr spcFirstLastPara="1" wrap="square" lIns="71814" tIns="35897" rIns="71814" bIns="35897" anchor="b" anchorCtr="0">
            <a:noAutofit/>
          </a:bodyPr>
          <a:lstStyle/>
          <a:p>
            <a:fld id="{00000000-1234-1234-1234-123412341234}" type="slidenum">
              <a:rPr lang="en"/>
              <a:pPr/>
              <a:t>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14ad3b3343_2_325:notes"/>
          <p:cNvSpPr>
            <a:spLocks noGrp="1" noRot="1" noChangeAspect="1"/>
          </p:cNvSpPr>
          <p:nvPr>
            <p:ph type="sldImg" idx="2"/>
          </p:nvPr>
        </p:nvSpPr>
        <p:spPr>
          <a:xfrm>
            <a:off x="401638" y="1057275"/>
            <a:ext cx="3690937" cy="28527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114ad3b3343_2_325:notes"/>
          <p:cNvSpPr txBox="1">
            <a:spLocks noGrp="1"/>
          </p:cNvSpPr>
          <p:nvPr>
            <p:ph type="body" idx="1"/>
          </p:nvPr>
        </p:nvSpPr>
        <p:spPr>
          <a:xfrm>
            <a:off x="449332" y="4067176"/>
            <a:ext cx="3594650" cy="3327689"/>
          </a:xfrm>
          <a:prstGeom prst="rect">
            <a:avLst/>
          </a:prstGeom>
          <a:noFill/>
          <a:ln>
            <a:noFill/>
          </a:ln>
        </p:spPr>
        <p:txBody>
          <a:bodyPr spcFirstLastPara="1" wrap="square" lIns="71814" tIns="35897" rIns="71814" bIns="35897" anchor="t" anchorCtr="0">
            <a:noAutofit/>
          </a:bodyPr>
          <a:lstStyle/>
          <a:p>
            <a:endParaRPr/>
          </a:p>
        </p:txBody>
      </p:sp>
      <p:sp>
        <p:nvSpPr>
          <p:cNvPr id="487" name="Google Shape;487;g114ad3b3343_2_325:notes"/>
          <p:cNvSpPr txBox="1">
            <a:spLocks noGrp="1"/>
          </p:cNvSpPr>
          <p:nvPr>
            <p:ph type="sldNum" idx="12"/>
          </p:nvPr>
        </p:nvSpPr>
        <p:spPr>
          <a:xfrm>
            <a:off x="2545171" y="8027243"/>
            <a:ext cx="1947102" cy="424031"/>
          </a:xfrm>
          <a:prstGeom prst="rect">
            <a:avLst/>
          </a:prstGeom>
          <a:noFill/>
          <a:ln>
            <a:noFill/>
          </a:ln>
        </p:spPr>
        <p:txBody>
          <a:bodyPr spcFirstLastPara="1" wrap="square" lIns="71814" tIns="35897" rIns="71814" bIns="35897" anchor="b" anchorCtr="0">
            <a:noAutofit/>
          </a:bodyPr>
          <a:lstStyle/>
          <a:p>
            <a:fld id="{00000000-1234-1234-1234-123412341234}" type="slidenum">
              <a:rPr lang="en"/>
              <a:pPr/>
              <a:t>5</a:t>
            </a:fld>
            <a:endParaRPr/>
          </a:p>
        </p:txBody>
      </p:sp>
    </p:spTree>
    <p:extLst>
      <p:ext uri="{BB962C8B-B14F-4D97-AF65-F5344CB8AC3E}">
        <p14:creationId xmlns:p14="http://schemas.microsoft.com/office/powerpoint/2010/main" val="191007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14ad3b3343_2_325:notes"/>
          <p:cNvSpPr>
            <a:spLocks noGrp="1" noRot="1" noChangeAspect="1"/>
          </p:cNvSpPr>
          <p:nvPr>
            <p:ph type="sldImg" idx="2"/>
          </p:nvPr>
        </p:nvSpPr>
        <p:spPr>
          <a:xfrm>
            <a:off x="401638" y="1057275"/>
            <a:ext cx="3690937" cy="28527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114ad3b3343_2_325:notes"/>
          <p:cNvSpPr txBox="1">
            <a:spLocks noGrp="1"/>
          </p:cNvSpPr>
          <p:nvPr>
            <p:ph type="body" idx="1"/>
          </p:nvPr>
        </p:nvSpPr>
        <p:spPr>
          <a:xfrm>
            <a:off x="449332" y="4067176"/>
            <a:ext cx="3594650" cy="3327689"/>
          </a:xfrm>
          <a:prstGeom prst="rect">
            <a:avLst/>
          </a:prstGeom>
          <a:noFill/>
          <a:ln>
            <a:noFill/>
          </a:ln>
        </p:spPr>
        <p:txBody>
          <a:bodyPr spcFirstLastPara="1" wrap="square" lIns="71814" tIns="35897" rIns="71814" bIns="35897" anchor="t" anchorCtr="0">
            <a:noAutofit/>
          </a:bodyPr>
          <a:lstStyle/>
          <a:p>
            <a:endParaRPr/>
          </a:p>
        </p:txBody>
      </p:sp>
      <p:sp>
        <p:nvSpPr>
          <p:cNvPr id="487" name="Google Shape;487;g114ad3b3343_2_325:notes"/>
          <p:cNvSpPr txBox="1">
            <a:spLocks noGrp="1"/>
          </p:cNvSpPr>
          <p:nvPr>
            <p:ph type="sldNum" idx="12"/>
          </p:nvPr>
        </p:nvSpPr>
        <p:spPr>
          <a:xfrm>
            <a:off x="2545171" y="8027243"/>
            <a:ext cx="1947102" cy="424031"/>
          </a:xfrm>
          <a:prstGeom prst="rect">
            <a:avLst/>
          </a:prstGeom>
          <a:noFill/>
          <a:ln>
            <a:noFill/>
          </a:ln>
        </p:spPr>
        <p:txBody>
          <a:bodyPr spcFirstLastPara="1" wrap="square" lIns="71814" tIns="35897" rIns="71814" bIns="35897" anchor="b" anchorCtr="0">
            <a:noAutofit/>
          </a:bodyPr>
          <a:lstStyle/>
          <a:p>
            <a:fld id="{00000000-1234-1234-1234-123412341234}" type="slidenum">
              <a:rPr lang="en"/>
              <a:pPr/>
              <a:t>7</a:t>
            </a:fld>
            <a:endParaRPr/>
          </a:p>
        </p:txBody>
      </p:sp>
    </p:spTree>
    <p:extLst>
      <p:ext uri="{BB962C8B-B14F-4D97-AF65-F5344CB8AC3E}">
        <p14:creationId xmlns:p14="http://schemas.microsoft.com/office/powerpoint/2010/main" val="3233313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r>
              <a:rPr lang="en-GB" sz="1800" b="0" i="0" u="none" strike="noStrike" baseline="0" dirty="0">
                <a:solidFill>
                  <a:srgbClr val="363423"/>
                </a:solidFill>
                <a:latin typeface="Roboto" panose="02000000000000000000" pitchFamily="2" charset="0"/>
              </a:rPr>
              <a:t>This section displays the estimated annual economic benefits of the Great Springs Project by county. Benefits based on land cover (ecosystem and carbon sequestration benefits) used the proportion of land within the study area for each county to apportion benefits. The remaining benefits were allocated to each county based on the proportion of estimated users within each county. </a:t>
            </a:r>
          </a:p>
          <a:p>
            <a:endParaRPr lang="en-GB" sz="1800" b="0" i="0" u="none" strike="noStrike" baseline="0" dirty="0">
              <a:solidFill>
                <a:srgbClr val="363423"/>
              </a:solidFill>
              <a:latin typeface="Roboto" panose="02000000000000000000" pitchFamily="2" charset="0"/>
            </a:endParaRPr>
          </a:p>
          <a:p>
            <a:r>
              <a:rPr lang="en-GB" sz="1800" b="0" i="0" u="none" strike="noStrike" baseline="0" dirty="0">
                <a:solidFill>
                  <a:srgbClr val="363423"/>
                </a:solidFill>
                <a:latin typeface="Roboto" panose="02000000000000000000" pitchFamily="2" charset="0"/>
              </a:rPr>
              <a:t>Factors such as flood damage and loss of open space are outlined in other sections of this report in terms of their costs and challenges to the region, rather than in terms of annual benefits. </a:t>
            </a:r>
            <a:endParaRPr lang="en-US" dirty="0"/>
          </a:p>
        </p:txBody>
      </p:sp>
      <p:sp>
        <p:nvSpPr>
          <p:cNvPr id="4" name="Slide Number Placeholder 3"/>
          <p:cNvSpPr>
            <a:spLocks noGrp="1"/>
          </p:cNvSpPr>
          <p:nvPr>
            <p:ph type="sldNum" sz="quarter" idx="5"/>
          </p:nvPr>
        </p:nvSpPr>
        <p:spPr/>
        <p:txBody>
          <a:bodyPr/>
          <a:lstStyle/>
          <a:p>
            <a:pPr marL="0" marR="0" lvl="0" indent="0" algn="r" defTabSz="914259" rtl="0" eaLnBrk="1" fontAlgn="auto" latinLnBrk="0" hangingPunct="1">
              <a:lnSpc>
                <a:spcPct val="100000"/>
              </a:lnSpc>
              <a:spcBef>
                <a:spcPts val="0"/>
              </a:spcBef>
              <a:spcAft>
                <a:spcPts val="0"/>
              </a:spcAft>
              <a:buClrTx/>
              <a:buSzTx/>
              <a:buFontTx/>
              <a:buNone/>
              <a:tabLst/>
              <a:defRPr/>
            </a:pPr>
            <a:fld id="{EF65D78A-1705-4102-A1F2-0CF518768591}"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59"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944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14ad3b3343_2_349: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114ad3b3343_2_3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3" name="Google Shape;513;g114ad3b3343_2_3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14ad3b3343_2_382: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114ad3b3343_2_3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g114ad3b3343_2_3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14ad3b3343_2_396:notes"/>
          <p:cNvSpPr txBox="1">
            <a:spLocks noGrp="1"/>
          </p:cNvSpPr>
          <p:nvPr>
            <p:ph type="body" idx="1"/>
          </p:nvPr>
        </p:nvSpPr>
        <p:spPr>
          <a:xfrm>
            <a:off x="449332" y="4067176"/>
            <a:ext cx="3594650" cy="3327689"/>
          </a:xfrm>
          <a:prstGeom prst="rect">
            <a:avLst/>
          </a:prstGeom>
        </p:spPr>
        <p:txBody>
          <a:bodyPr spcFirstLastPara="1" wrap="square" lIns="71814" tIns="71814" rIns="71814" bIns="71814" anchor="t" anchorCtr="0">
            <a:noAutofit/>
          </a:bodyPr>
          <a:lstStyle/>
          <a:p>
            <a:endParaRPr/>
          </a:p>
        </p:txBody>
      </p:sp>
      <p:sp>
        <p:nvSpPr>
          <p:cNvPr id="551" name="Google Shape;551;g114ad3b3343_2_396:notes"/>
          <p:cNvSpPr>
            <a:spLocks noGrp="1" noRot="1" noChangeAspect="1"/>
          </p:cNvSpPr>
          <p:nvPr>
            <p:ph type="sldImg" idx="2"/>
          </p:nvPr>
        </p:nvSpPr>
        <p:spPr>
          <a:xfrm>
            <a:off x="401638" y="1057275"/>
            <a:ext cx="3690937" cy="28527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14ad3b3343_2_396:notes"/>
          <p:cNvSpPr txBox="1">
            <a:spLocks noGrp="1"/>
          </p:cNvSpPr>
          <p:nvPr>
            <p:ph type="body" idx="1"/>
          </p:nvPr>
        </p:nvSpPr>
        <p:spPr>
          <a:xfrm>
            <a:off x="449332" y="4067176"/>
            <a:ext cx="3594650" cy="3327689"/>
          </a:xfrm>
          <a:prstGeom prst="rect">
            <a:avLst/>
          </a:prstGeom>
        </p:spPr>
        <p:txBody>
          <a:bodyPr spcFirstLastPara="1" wrap="square" lIns="71814" tIns="71814" rIns="71814" bIns="71814" anchor="t" anchorCtr="0">
            <a:noAutofit/>
          </a:bodyPr>
          <a:lstStyle/>
          <a:p>
            <a:endParaRPr/>
          </a:p>
        </p:txBody>
      </p:sp>
      <p:sp>
        <p:nvSpPr>
          <p:cNvPr id="551" name="Google Shape;551;g114ad3b3343_2_396:notes"/>
          <p:cNvSpPr>
            <a:spLocks noGrp="1" noRot="1" noChangeAspect="1"/>
          </p:cNvSpPr>
          <p:nvPr>
            <p:ph type="sldImg" idx="2"/>
          </p:nvPr>
        </p:nvSpPr>
        <p:spPr>
          <a:xfrm>
            <a:off x="401638" y="1057275"/>
            <a:ext cx="3690937" cy="28527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6846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C092-A5A7-ED44-B52A-7195D359AF44}"/>
              </a:ext>
            </a:extLst>
          </p:cNvPr>
          <p:cNvSpPr>
            <a:spLocks noGrp="1"/>
          </p:cNvSpPr>
          <p:nvPr>
            <p:ph type="ctrTitle"/>
          </p:nvPr>
        </p:nvSpPr>
        <p:spPr>
          <a:xfrm>
            <a:off x="1257300" y="1272011"/>
            <a:ext cx="7543800" cy="2705947"/>
          </a:xfrm>
        </p:spPr>
        <p:txBody>
          <a:bodyPr anchor="b"/>
          <a:lstStyle>
            <a:lvl1pPr algn="ctr">
              <a:defRPr sz="4950"/>
            </a:lvl1pPr>
          </a:lstStyle>
          <a:p>
            <a:r>
              <a:rPr lang="en-US"/>
              <a:t>Click to edit Master title style</a:t>
            </a:r>
          </a:p>
        </p:txBody>
      </p:sp>
      <p:sp>
        <p:nvSpPr>
          <p:cNvPr id="3" name="Subtitle 2">
            <a:extLst>
              <a:ext uri="{FF2B5EF4-FFF2-40B4-BE49-F238E27FC236}">
                <a16:creationId xmlns:a16="http://schemas.microsoft.com/office/drawing/2014/main" id="{B137F411-8B83-FB46-9D49-BA94E6A377C0}"/>
              </a:ext>
            </a:extLst>
          </p:cNvPr>
          <p:cNvSpPr>
            <a:spLocks noGrp="1"/>
          </p:cNvSpPr>
          <p:nvPr>
            <p:ph type="subTitle" idx="1"/>
          </p:nvPr>
        </p:nvSpPr>
        <p:spPr>
          <a:xfrm>
            <a:off x="1257300" y="4082310"/>
            <a:ext cx="7543800" cy="1876530"/>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sp>
        <p:nvSpPr>
          <p:cNvPr id="4" name="Date Placeholder 3">
            <a:extLst>
              <a:ext uri="{FF2B5EF4-FFF2-40B4-BE49-F238E27FC236}">
                <a16:creationId xmlns:a16="http://schemas.microsoft.com/office/drawing/2014/main" id="{48F18BC2-B754-DA43-92A3-89332B7D9762}"/>
              </a:ext>
            </a:extLst>
          </p:cNvPr>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a:extLst>
              <a:ext uri="{FF2B5EF4-FFF2-40B4-BE49-F238E27FC236}">
                <a16:creationId xmlns:a16="http://schemas.microsoft.com/office/drawing/2014/main" id="{A21E9DA1-BBD8-CE4A-A380-2DAB773AE3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8A57C-2F6D-3043-A6B7-16074A0078D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767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9A69C-9318-3C4F-9021-7788A0CCB0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BDCE63-F595-2A41-922B-53AD4A7163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ADBC3-1197-BE49-AD3D-9F9CD02B8C59}"/>
              </a:ext>
            </a:extLst>
          </p:cNvPr>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a:extLst>
              <a:ext uri="{FF2B5EF4-FFF2-40B4-BE49-F238E27FC236}">
                <a16:creationId xmlns:a16="http://schemas.microsoft.com/office/drawing/2014/main" id="{977B1EBA-635D-8A45-919E-258D403D17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1ACFB-6B61-FD4D-91EA-BE346DD4C61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3718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169F2E-9F60-4D46-AA9B-1D9A729436D2}"/>
              </a:ext>
            </a:extLst>
          </p:cNvPr>
          <p:cNvSpPr>
            <a:spLocks noGrp="1"/>
          </p:cNvSpPr>
          <p:nvPr>
            <p:ph type="title" orient="vert"/>
          </p:nvPr>
        </p:nvSpPr>
        <p:spPr>
          <a:xfrm>
            <a:off x="7198042" y="413808"/>
            <a:ext cx="2168843" cy="65867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94E336-194A-604C-A90A-9F296A993CC2}"/>
              </a:ext>
            </a:extLst>
          </p:cNvPr>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57D1D2-C88E-0343-90CC-5EF1A6FBE2AF}"/>
              </a:ext>
            </a:extLst>
          </p:cNvPr>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a:extLst>
              <a:ext uri="{FF2B5EF4-FFF2-40B4-BE49-F238E27FC236}">
                <a16:creationId xmlns:a16="http://schemas.microsoft.com/office/drawing/2014/main" id="{ED62DEEC-7937-1343-87BE-C03BA10A06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8E0D9-0390-234B-B110-11E7E54F7DD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1626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980" b="0" i="0">
                <a:solidFill>
                  <a:schemeClr val="bg1"/>
                </a:solidFill>
                <a:latin typeface="Verdana"/>
                <a:cs typeface="Verdana"/>
              </a:defRPr>
            </a:lvl1pPr>
          </a:lstStyle>
          <a:p>
            <a:endParaRPr/>
          </a:p>
        </p:txBody>
      </p:sp>
      <p:sp>
        <p:nvSpPr>
          <p:cNvPr id="3" name="Holder 3"/>
          <p:cNvSpPr>
            <a:spLocks noGrp="1"/>
          </p:cNvSpPr>
          <p:nvPr>
            <p:ph sz="half" idx="2"/>
          </p:nvPr>
        </p:nvSpPr>
        <p:spPr>
          <a:xfrm>
            <a:off x="242164" y="1607066"/>
            <a:ext cx="2252663" cy="228524"/>
          </a:xfrm>
          <a:prstGeom prst="rect">
            <a:avLst/>
          </a:prstGeom>
        </p:spPr>
        <p:txBody>
          <a:bodyPr wrap="square" lIns="0" tIns="0" rIns="0" bIns="0">
            <a:spAutoFit/>
          </a:bodyPr>
          <a:lstStyle>
            <a:lvl1pPr>
              <a:defRPr sz="1650" b="0" i="0">
                <a:solidFill>
                  <a:srgbClr val="059587"/>
                </a:solidFill>
                <a:latin typeface="Verdana"/>
                <a:cs typeface="Verdana"/>
              </a:defRPr>
            </a:lvl1pPr>
          </a:lstStyle>
          <a:p>
            <a:endParaRPr/>
          </a:p>
        </p:txBody>
      </p:sp>
      <p:sp>
        <p:nvSpPr>
          <p:cNvPr id="4" name="Holder 4"/>
          <p:cNvSpPr>
            <a:spLocks noGrp="1"/>
          </p:cNvSpPr>
          <p:nvPr>
            <p:ph sz="half" idx="3"/>
          </p:nvPr>
        </p:nvSpPr>
        <p:spPr>
          <a:xfrm>
            <a:off x="4273563" y="1787652"/>
            <a:ext cx="3609708" cy="31995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6/12/2023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729755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1750257"/>
            <a:ext cx="8549640" cy="50783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3161742"/>
            <a:ext cx="704088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6/12/2023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04510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20C9-C2CA-F446-9BFD-6484AC5DF9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A018F2-E0B7-924E-BABA-7BEA3065BB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07A60-D4CA-A745-88C9-575F83C85F65}"/>
              </a:ext>
            </a:extLst>
          </p:cNvPr>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a:extLst>
              <a:ext uri="{FF2B5EF4-FFF2-40B4-BE49-F238E27FC236}">
                <a16:creationId xmlns:a16="http://schemas.microsoft.com/office/drawing/2014/main" id="{7F514D4B-CD0D-9645-BF6B-422B101E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34344-2FE8-F04E-BC6D-E80A9792BEF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6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0044-818C-294C-91D4-850E61D7E773}"/>
              </a:ext>
            </a:extLst>
          </p:cNvPr>
          <p:cNvSpPr>
            <a:spLocks noGrp="1"/>
          </p:cNvSpPr>
          <p:nvPr>
            <p:ph type="title"/>
          </p:nvPr>
        </p:nvSpPr>
        <p:spPr>
          <a:xfrm>
            <a:off x="686276" y="1937704"/>
            <a:ext cx="8675370" cy="3233102"/>
          </a:xfrm>
        </p:spPr>
        <p:txBody>
          <a:bodyPr anchor="b"/>
          <a:lstStyle>
            <a:lvl1pPr>
              <a:defRPr sz="4950"/>
            </a:lvl1pPr>
          </a:lstStyle>
          <a:p>
            <a:r>
              <a:rPr lang="en-US"/>
              <a:t>Click to edit Master title style</a:t>
            </a:r>
          </a:p>
        </p:txBody>
      </p:sp>
      <p:sp>
        <p:nvSpPr>
          <p:cNvPr id="3" name="Text Placeholder 2">
            <a:extLst>
              <a:ext uri="{FF2B5EF4-FFF2-40B4-BE49-F238E27FC236}">
                <a16:creationId xmlns:a16="http://schemas.microsoft.com/office/drawing/2014/main" id="{FFF475B6-4FDB-1A4D-8F60-32E8A91CCEC2}"/>
              </a:ext>
            </a:extLst>
          </p:cNvPr>
          <p:cNvSpPr>
            <a:spLocks noGrp="1"/>
          </p:cNvSpPr>
          <p:nvPr>
            <p:ph type="body" idx="1"/>
          </p:nvPr>
        </p:nvSpPr>
        <p:spPr>
          <a:xfrm>
            <a:off x="686276" y="5201392"/>
            <a:ext cx="8675370" cy="1700212"/>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981A265-3030-7A4A-BC32-04F95EDA6E3A}"/>
              </a:ext>
            </a:extLst>
          </p:cNvPr>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a:extLst>
              <a:ext uri="{FF2B5EF4-FFF2-40B4-BE49-F238E27FC236}">
                <a16:creationId xmlns:a16="http://schemas.microsoft.com/office/drawing/2014/main" id="{7CC5DADF-A26A-0A46-9E13-125D0F2AE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27CF2E-C484-804B-BB77-CCA600A5574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8448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4B1D3-BBCB-1440-B815-2AA4944FA7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D84894-1970-B946-A6E4-F675247752F4}"/>
              </a:ext>
            </a:extLst>
          </p:cNvPr>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FBCBAC-E0D0-9C49-A34B-2D0925DFC7CD}"/>
              </a:ext>
            </a:extLst>
          </p:cNvPr>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26605-51E6-9E41-B0DE-8D3A88CB7630}"/>
              </a:ext>
            </a:extLst>
          </p:cNvPr>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a:extLst>
              <a:ext uri="{FF2B5EF4-FFF2-40B4-BE49-F238E27FC236}">
                <a16:creationId xmlns:a16="http://schemas.microsoft.com/office/drawing/2014/main" id="{35FD117E-BC80-D440-8103-65EBDB653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7B4E4E-1D62-D346-ADAA-494C0F90833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1166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EC23-280D-C141-8F70-F9D7AE1EDC7E}"/>
              </a:ext>
            </a:extLst>
          </p:cNvPr>
          <p:cNvSpPr>
            <a:spLocks noGrp="1"/>
          </p:cNvSpPr>
          <p:nvPr>
            <p:ph type="title"/>
          </p:nvPr>
        </p:nvSpPr>
        <p:spPr>
          <a:xfrm>
            <a:off x="692825" y="413809"/>
            <a:ext cx="8675370" cy="150230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D7DD6C-B3D5-3A4E-98F1-84A1B4E7D559}"/>
              </a:ext>
            </a:extLst>
          </p:cNvPr>
          <p:cNvSpPr>
            <a:spLocks noGrp="1"/>
          </p:cNvSpPr>
          <p:nvPr>
            <p:ph type="body" idx="1"/>
          </p:nvPr>
        </p:nvSpPr>
        <p:spPr>
          <a:xfrm>
            <a:off x="692826" y="1905318"/>
            <a:ext cx="4255174"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Edit Master text styles</a:t>
            </a:r>
          </a:p>
        </p:txBody>
      </p:sp>
      <p:sp>
        <p:nvSpPr>
          <p:cNvPr id="4" name="Content Placeholder 3">
            <a:extLst>
              <a:ext uri="{FF2B5EF4-FFF2-40B4-BE49-F238E27FC236}">
                <a16:creationId xmlns:a16="http://schemas.microsoft.com/office/drawing/2014/main" id="{39DB1AA9-13C6-1E41-8063-EA4498D26AA8}"/>
              </a:ext>
            </a:extLst>
          </p:cNvPr>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8C5418-E2FB-3748-A556-C3F70C0FAFA6}"/>
              </a:ext>
            </a:extLst>
          </p:cNvPr>
          <p:cNvSpPr>
            <a:spLocks noGrp="1"/>
          </p:cNvSpPr>
          <p:nvPr>
            <p:ph type="body" sz="quarter" idx="3"/>
          </p:nvPr>
        </p:nvSpPr>
        <p:spPr>
          <a:xfrm>
            <a:off x="5092065" y="1905318"/>
            <a:ext cx="4276130"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Edit Master text styles</a:t>
            </a:r>
          </a:p>
        </p:txBody>
      </p:sp>
      <p:sp>
        <p:nvSpPr>
          <p:cNvPr id="6" name="Content Placeholder 5">
            <a:extLst>
              <a:ext uri="{FF2B5EF4-FFF2-40B4-BE49-F238E27FC236}">
                <a16:creationId xmlns:a16="http://schemas.microsoft.com/office/drawing/2014/main" id="{70948CC1-5DF6-3940-8423-DB2CC4215C24}"/>
              </a:ext>
            </a:extLst>
          </p:cNvPr>
          <p:cNvSpPr>
            <a:spLocks noGrp="1"/>
          </p:cNvSpPr>
          <p:nvPr>
            <p:ph sz="quarter" idx="4"/>
          </p:nvPr>
        </p:nvSpPr>
        <p:spPr>
          <a:xfrm>
            <a:off x="5092065"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597B9C-3DAB-364B-96FB-CF8A6E9B57DF}"/>
              </a:ext>
            </a:extLst>
          </p:cNvPr>
          <p:cNvSpPr>
            <a:spLocks noGrp="1"/>
          </p:cNvSpPr>
          <p:nvPr>
            <p:ph type="dt" sz="half" idx="10"/>
          </p:nvPr>
        </p:nvSpPr>
        <p:spPr/>
        <p:txBody>
          <a:bodyPr/>
          <a:lstStyle/>
          <a:p>
            <a:fld id="{1D8BD707-D9CF-40AE-B4C6-C98DA3205C09}" type="datetimeFigureOut">
              <a:rPr lang="en-US" smtClean="0"/>
              <a:pPr/>
              <a:t>6/12/2023</a:t>
            </a:fld>
            <a:endParaRPr lang="en-US"/>
          </a:p>
        </p:txBody>
      </p:sp>
      <p:sp>
        <p:nvSpPr>
          <p:cNvPr id="8" name="Footer Placeholder 7">
            <a:extLst>
              <a:ext uri="{FF2B5EF4-FFF2-40B4-BE49-F238E27FC236}">
                <a16:creationId xmlns:a16="http://schemas.microsoft.com/office/drawing/2014/main" id="{51719629-BC2A-6246-8860-BE589A65F7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C07E42-9BA0-9E40-B40D-69572463466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340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BCF5E-35D6-6345-AC43-D5C812056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847E8C-7342-7D41-910A-D86DD880779B}"/>
              </a:ext>
            </a:extLst>
          </p:cNvPr>
          <p:cNvSpPr>
            <a:spLocks noGrp="1"/>
          </p:cNvSpPr>
          <p:nvPr>
            <p:ph type="dt" sz="half" idx="10"/>
          </p:nvPr>
        </p:nvSpPr>
        <p:spPr/>
        <p:txBody>
          <a:bodyPr/>
          <a:lstStyle/>
          <a:p>
            <a:fld id="{1D8BD707-D9CF-40AE-B4C6-C98DA3205C09}" type="datetimeFigureOut">
              <a:rPr lang="en-US" smtClean="0"/>
              <a:pPr/>
              <a:t>6/12/2023</a:t>
            </a:fld>
            <a:endParaRPr lang="en-US"/>
          </a:p>
        </p:txBody>
      </p:sp>
      <p:sp>
        <p:nvSpPr>
          <p:cNvPr id="4" name="Footer Placeholder 3">
            <a:extLst>
              <a:ext uri="{FF2B5EF4-FFF2-40B4-BE49-F238E27FC236}">
                <a16:creationId xmlns:a16="http://schemas.microsoft.com/office/drawing/2014/main" id="{2B60480F-72F1-D649-B3CC-9318C11EF7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1AC572-0B7A-854A-A138-14BC854DF90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6389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67562-4AF7-2444-955B-DDA75CA8E365}"/>
              </a:ext>
            </a:extLst>
          </p:cNvPr>
          <p:cNvSpPr>
            <a:spLocks noGrp="1"/>
          </p:cNvSpPr>
          <p:nvPr>
            <p:ph type="dt" sz="half" idx="10"/>
          </p:nvPr>
        </p:nvSpPr>
        <p:spPr/>
        <p:txBody>
          <a:bodyPr/>
          <a:lstStyle/>
          <a:p>
            <a:fld id="{1D8BD707-D9CF-40AE-B4C6-C98DA3205C09}" type="datetimeFigureOut">
              <a:rPr lang="en-US" smtClean="0"/>
              <a:pPr/>
              <a:t>6/12/2023</a:t>
            </a:fld>
            <a:endParaRPr lang="en-US"/>
          </a:p>
        </p:txBody>
      </p:sp>
      <p:sp>
        <p:nvSpPr>
          <p:cNvPr id="3" name="Footer Placeholder 2">
            <a:extLst>
              <a:ext uri="{FF2B5EF4-FFF2-40B4-BE49-F238E27FC236}">
                <a16:creationId xmlns:a16="http://schemas.microsoft.com/office/drawing/2014/main" id="{47BC0B32-DA61-D54F-825E-320700DD50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B57F97-FBE9-CE44-84A3-5A1EB315B30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4421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B90A-087C-934A-9B2D-79049C0FB000}"/>
              </a:ext>
            </a:extLst>
          </p:cNvPr>
          <p:cNvSpPr>
            <a:spLocks noGrp="1"/>
          </p:cNvSpPr>
          <p:nvPr>
            <p:ph type="title"/>
          </p:nvPr>
        </p:nvSpPr>
        <p:spPr>
          <a:xfrm>
            <a:off x="692825" y="518160"/>
            <a:ext cx="3244096" cy="1813560"/>
          </a:xfrm>
        </p:spPr>
        <p:txBody>
          <a:bodyPr anchor="b"/>
          <a:lstStyle>
            <a:lvl1pPr>
              <a:defRPr sz="2640"/>
            </a:lvl1pPr>
          </a:lstStyle>
          <a:p>
            <a:r>
              <a:rPr lang="en-US"/>
              <a:t>Click to edit Master title style</a:t>
            </a:r>
          </a:p>
        </p:txBody>
      </p:sp>
      <p:sp>
        <p:nvSpPr>
          <p:cNvPr id="3" name="Content Placeholder 2">
            <a:extLst>
              <a:ext uri="{FF2B5EF4-FFF2-40B4-BE49-F238E27FC236}">
                <a16:creationId xmlns:a16="http://schemas.microsoft.com/office/drawing/2014/main" id="{1ADD9577-F276-3241-ADD0-39C70AB47B35}"/>
              </a:ext>
            </a:extLst>
          </p:cNvPr>
          <p:cNvSpPr>
            <a:spLocks noGrp="1"/>
          </p:cNvSpPr>
          <p:nvPr>
            <p:ph idx="1"/>
          </p:nvPr>
        </p:nvSpPr>
        <p:spPr>
          <a:xfrm>
            <a:off x="4276130" y="1119082"/>
            <a:ext cx="5092065" cy="5523442"/>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59B88-99C6-8645-B0C5-654DB89C8925}"/>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Edit Master text styles</a:t>
            </a:r>
          </a:p>
        </p:txBody>
      </p:sp>
      <p:sp>
        <p:nvSpPr>
          <p:cNvPr id="5" name="Date Placeholder 4">
            <a:extLst>
              <a:ext uri="{FF2B5EF4-FFF2-40B4-BE49-F238E27FC236}">
                <a16:creationId xmlns:a16="http://schemas.microsoft.com/office/drawing/2014/main" id="{436B663A-AB75-624C-A1BF-3313AD2DC9A2}"/>
              </a:ext>
            </a:extLst>
          </p:cNvPr>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a:extLst>
              <a:ext uri="{FF2B5EF4-FFF2-40B4-BE49-F238E27FC236}">
                <a16:creationId xmlns:a16="http://schemas.microsoft.com/office/drawing/2014/main" id="{85BF5B27-280A-5F4C-B7AD-EF09C7BFC0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8338B-F66C-664D-A27C-6CE53DD3DE8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0971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3217-8BFE-594D-8691-43ECA33F8C2E}"/>
              </a:ext>
            </a:extLst>
          </p:cNvPr>
          <p:cNvSpPr>
            <a:spLocks noGrp="1"/>
          </p:cNvSpPr>
          <p:nvPr>
            <p:ph type="title"/>
          </p:nvPr>
        </p:nvSpPr>
        <p:spPr>
          <a:xfrm>
            <a:off x="692825" y="518160"/>
            <a:ext cx="3244096" cy="1813560"/>
          </a:xfrm>
        </p:spPr>
        <p:txBody>
          <a:bodyPr anchor="b"/>
          <a:lstStyle>
            <a:lvl1pPr>
              <a:defRPr sz="2640"/>
            </a:lvl1pPr>
          </a:lstStyle>
          <a:p>
            <a:r>
              <a:rPr lang="en-US"/>
              <a:t>Click to edit Master title style</a:t>
            </a:r>
          </a:p>
        </p:txBody>
      </p:sp>
      <p:sp>
        <p:nvSpPr>
          <p:cNvPr id="3" name="Picture Placeholder 2">
            <a:extLst>
              <a:ext uri="{FF2B5EF4-FFF2-40B4-BE49-F238E27FC236}">
                <a16:creationId xmlns:a16="http://schemas.microsoft.com/office/drawing/2014/main" id="{9C076E19-0DD2-084A-A2C0-D170AEFA0FCC}"/>
              </a:ext>
            </a:extLst>
          </p:cNvPr>
          <p:cNvSpPr>
            <a:spLocks noGrp="1"/>
          </p:cNvSpPr>
          <p:nvPr>
            <p:ph type="pic" idx="1"/>
          </p:nvPr>
        </p:nvSpPr>
        <p:spPr>
          <a:xfrm>
            <a:off x="4276130" y="1119082"/>
            <a:ext cx="5092065" cy="5523442"/>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en-US"/>
          </a:p>
        </p:txBody>
      </p:sp>
      <p:sp>
        <p:nvSpPr>
          <p:cNvPr id="4" name="Text Placeholder 3">
            <a:extLst>
              <a:ext uri="{FF2B5EF4-FFF2-40B4-BE49-F238E27FC236}">
                <a16:creationId xmlns:a16="http://schemas.microsoft.com/office/drawing/2014/main" id="{C53D2ED5-0181-C943-9564-B4B5BDC13FC5}"/>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Edit Master text styles</a:t>
            </a:r>
          </a:p>
        </p:txBody>
      </p:sp>
      <p:sp>
        <p:nvSpPr>
          <p:cNvPr id="5" name="Date Placeholder 4">
            <a:extLst>
              <a:ext uri="{FF2B5EF4-FFF2-40B4-BE49-F238E27FC236}">
                <a16:creationId xmlns:a16="http://schemas.microsoft.com/office/drawing/2014/main" id="{E8A2E970-841C-454B-BCC6-536D62A61A04}"/>
              </a:ext>
            </a:extLst>
          </p:cNvPr>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a:extLst>
              <a:ext uri="{FF2B5EF4-FFF2-40B4-BE49-F238E27FC236}">
                <a16:creationId xmlns:a16="http://schemas.microsoft.com/office/drawing/2014/main" id="{FF664F37-4ADC-384D-A9A6-C188F2F5A5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7F4CB3-58B8-B340-89ED-15545AE757A3}"/>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706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F490D7-CDCC-4146-91E4-2BD0D8C48FAA}"/>
              </a:ext>
            </a:extLst>
          </p:cNvPr>
          <p:cNvSpPr>
            <a:spLocks noGrp="1"/>
          </p:cNvSpPr>
          <p:nvPr>
            <p:ph type="title"/>
          </p:nvPr>
        </p:nvSpPr>
        <p:spPr>
          <a:xfrm>
            <a:off x="691515" y="413809"/>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468DCE-D415-5447-AADC-DE91160536B4}"/>
              </a:ext>
            </a:extLst>
          </p:cNvPr>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F21F7-12A7-5C49-A7F2-F9DBEE2C874B}"/>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990">
                <a:solidFill>
                  <a:schemeClr val="tx1">
                    <a:tint val="75000"/>
                  </a:schemeClr>
                </a:solidFill>
              </a:defRPr>
            </a:lvl1pPr>
          </a:lstStyle>
          <a:p>
            <a:fld id="{1D8BD707-D9CF-40AE-B4C6-C98DA3205C09}" type="datetimeFigureOut">
              <a:rPr lang="en-US" smtClean="0"/>
              <a:pPr/>
              <a:t>6/12/2023</a:t>
            </a:fld>
            <a:endParaRPr lang="en-US"/>
          </a:p>
        </p:txBody>
      </p:sp>
      <p:sp>
        <p:nvSpPr>
          <p:cNvPr id="5" name="Footer Placeholder 4">
            <a:extLst>
              <a:ext uri="{FF2B5EF4-FFF2-40B4-BE49-F238E27FC236}">
                <a16:creationId xmlns:a16="http://schemas.microsoft.com/office/drawing/2014/main" id="{F164B271-AA91-554E-8930-495E3F9B912D}"/>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21E6C6-04E1-C246-A660-BCDCDF8A580C}"/>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3658462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 id="2147483680" r:id="rId13"/>
  </p:sldLayoutIdLst>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mailto:Kenny@greatspringsproject.org" TargetMode="External"/><Relationship Id="rId4" Type="http://schemas.openxmlformats.org/officeDocument/2006/relationships/hyperlink" Target="mailto:garry@greatspringsproject.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52.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mailto:Kenny@greatspringsproject.org" TargetMode="External"/><Relationship Id="rId4" Type="http://schemas.openxmlformats.org/officeDocument/2006/relationships/hyperlink" Target="mailto:garry@greatspringsproject.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2.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2.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81E315F-684F-46FD-84DE-0ECF70F57F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544"/>
          <a:stretch/>
        </p:blipFill>
        <p:spPr>
          <a:xfrm>
            <a:off x="152400" y="702946"/>
            <a:ext cx="9758340" cy="5545454"/>
          </a:xfrm>
          <a:prstGeom prst="rect">
            <a:avLst/>
          </a:prstGeom>
        </p:spPr>
      </p:pic>
      <p:sp>
        <p:nvSpPr>
          <p:cNvPr id="16" name="TextBox 15"/>
          <p:cNvSpPr txBox="1"/>
          <p:nvPr/>
        </p:nvSpPr>
        <p:spPr>
          <a:xfrm>
            <a:off x="381000" y="1682447"/>
            <a:ext cx="6934200" cy="2708434"/>
          </a:xfrm>
          <a:prstGeom prst="rect">
            <a:avLst/>
          </a:prstGeom>
          <a:noFill/>
        </p:spPr>
        <p:txBody>
          <a:bodyPr wrap="square" rtlCol="0">
            <a:spAutoFit/>
          </a:bodyPr>
          <a:lstStyle/>
          <a:p>
            <a:r>
              <a:rPr lang="en-US" sz="6000" b="1"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FROM THE ALAMO TO THE CAPITOL</a:t>
            </a:r>
          </a:p>
          <a:p>
            <a:endParaRPr lang="en-US" sz="20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a:p>
            <a:r>
              <a:rPr lang="en-US" sz="3000" b="1"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A Legacy Project For All of Texas</a:t>
            </a:r>
          </a:p>
        </p:txBody>
      </p:sp>
      <p:cxnSp>
        <p:nvCxnSpPr>
          <p:cNvPr id="4" name="Straight Connector 3">
            <a:extLst>
              <a:ext uri="{FF2B5EF4-FFF2-40B4-BE49-F238E27FC236}">
                <a16:creationId xmlns:a16="http://schemas.microsoft.com/office/drawing/2014/main" id="{5FA2F192-BA36-B049-B579-63AE63AF038F}"/>
              </a:ext>
            </a:extLst>
          </p:cNvPr>
          <p:cNvCxnSpPr>
            <a:cxnSpLocks/>
          </p:cNvCxnSpPr>
          <p:nvPr/>
        </p:nvCxnSpPr>
        <p:spPr>
          <a:xfrm>
            <a:off x="457200" y="3657600"/>
            <a:ext cx="66294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nvGrpSpPr>
          <p:cNvPr id="3" name="Group 2">
            <a:extLst>
              <a:ext uri="{FF2B5EF4-FFF2-40B4-BE49-F238E27FC236}">
                <a16:creationId xmlns:a16="http://schemas.microsoft.com/office/drawing/2014/main" id="{D305E96C-36ED-45DF-9210-125FD8007742}"/>
              </a:ext>
            </a:extLst>
          </p:cNvPr>
          <p:cNvGrpSpPr/>
          <p:nvPr/>
        </p:nvGrpSpPr>
        <p:grpSpPr>
          <a:xfrm>
            <a:off x="76200" y="76200"/>
            <a:ext cx="9874732" cy="1204647"/>
            <a:chOff x="76200" y="76200"/>
            <a:chExt cx="9874732" cy="1204647"/>
          </a:xfrm>
        </p:grpSpPr>
        <p:grpSp>
          <p:nvGrpSpPr>
            <p:cNvPr id="21" name="object 2">
              <a:extLst>
                <a:ext uri="{FF2B5EF4-FFF2-40B4-BE49-F238E27FC236}">
                  <a16:creationId xmlns:a16="http://schemas.microsoft.com/office/drawing/2014/main" id="{18707CF9-4F59-B246-A1E9-B066031C2B1D}"/>
                </a:ext>
              </a:extLst>
            </p:cNvPr>
            <p:cNvGrpSpPr/>
            <p:nvPr/>
          </p:nvGrpSpPr>
          <p:grpSpPr>
            <a:xfrm>
              <a:off x="76200" y="146857"/>
              <a:ext cx="9874732" cy="1133990"/>
              <a:chOff x="202692" y="312419"/>
              <a:chExt cx="9629775" cy="1133990"/>
            </a:xfrm>
          </p:grpSpPr>
          <p:sp>
            <p:nvSpPr>
              <p:cNvPr id="22" name="object 5">
                <a:extLst>
                  <a:ext uri="{FF2B5EF4-FFF2-40B4-BE49-F238E27FC236}">
                    <a16:creationId xmlns:a16="http://schemas.microsoft.com/office/drawing/2014/main" id="{56D737EE-1621-054A-8C6D-CC1EC65C306E}"/>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23" name="object 6">
                <a:extLst>
                  <a:ext uri="{FF2B5EF4-FFF2-40B4-BE49-F238E27FC236}">
                    <a16:creationId xmlns:a16="http://schemas.microsoft.com/office/drawing/2014/main" id="{10CFBE9A-635E-7C40-9319-01AA061C523D}"/>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24" name="object 10">
              <a:extLst>
                <a:ext uri="{FF2B5EF4-FFF2-40B4-BE49-F238E27FC236}">
                  <a16:creationId xmlns:a16="http://schemas.microsoft.com/office/drawing/2014/main" id="{B4522AF5-8227-634C-862C-E771CFB24F83}"/>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25" name="object 3">
              <a:extLst>
                <a:ext uri="{FF2B5EF4-FFF2-40B4-BE49-F238E27FC236}">
                  <a16:creationId xmlns:a16="http://schemas.microsoft.com/office/drawing/2014/main" id="{2D8DC2CB-0CCE-084E-8478-D4E5400AF21E}"/>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5" name="Picture 4" descr="Icon&#10;&#10;Description automatically generated">
              <a:extLst>
                <a:ext uri="{FF2B5EF4-FFF2-40B4-BE49-F238E27FC236}">
                  <a16:creationId xmlns:a16="http://schemas.microsoft.com/office/drawing/2014/main" id="{57E8BB0F-EA87-4211-8617-A4B34AA7BF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2" name="Rectangle 1">
            <a:extLst>
              <a:ext uri="{FF2B5EF4-FFF2-40B4-BE49-F238E27FC236}">
                <a16:creationId xmlns:a16="http://schemas.microsoft.com/office/drawing/2014/main" id="{C74E4BD9-85F0-9289-53D1-4D0516D8287C}"/>
              </a:ext>
            </a:extLst>
          </p:cNvPr>
          <p:cNvSpPr/>
          <p:nvPr/>
        </p:nvSpPr>
        <p:spPr>
          <a:xfrm>
            <a:off x="236346" y="6501240"/>
            <a:ext cx="9674394" cy="1200329"/>
          </a:xfrm>
          <a:prstGeom prst="rect">
            <a:avLst/>
          </a:prstGeom>
        </p:spPr>
        <p:txBody>
          <a:bodyPr wrap="square">
            <a:spAutoFit/>
          </a:bodyPr>
          <a:lstStyle/>
          <a:p>
            <a:pPr marR="1384" algn="just"/>
            <a:r>
              <a:rPr lang="en-US" b="1" spc="14" dirty="0">
                <a:solidFill>
                  <a:srgbClr val="00B050"/>
                </a:solidFill>
                <a:latin typeface="Century Gothic" panose="020B0502020202020204" pitchFamily="34" charset="0"/>
                <a:cs typeface="Calibri"/>
              </a:rPr>
              <a:t>Garry Merritt					Kenny </a:t>
            </a:r>
            <a:r>
              <a:rPr lang="en-US" b="1" spc="14" dirty="0" err="1">
                <a:solidFill>
                  <a:srgbClr val="00B050"/>
                </a:solidFill>
                <a:latin typeface="Century Gothic" panose="020B0502020202020204" pitchFamily="34" charset="0"/>
                <a:cs typeface="Calibri"/>
              </a:rPr>
              <a:t>Skrobanek</a:t>
            </a:r>
            <a:endParaRPr lang="en-US" b="1" spc="14" dirty="0">
              <a:solidFill>
                <a:srgbClr val="00B050"/>
              </a:solidFill>
              <a:latin typeface="Century Gothic" panose="020B0502020202020204" pitchFamily="34" charset="0"/>
              <a:cs typeface="Calibri"/>
            </a:endParaRPr>
          </a:p>
          <a:p>
            <a:pPr algn="just"/>
            <a:r>
              <a:rPr lang="en-US" b="1" spc="-4" dirty="0">
                <a:solidFill>
                  <a:srgbClr val="00B050"/>
                </a:solidFill>
                <a:latin typeface="Century Gothic" panose="020B0502020202020204" pitchFamily="34" charset="0"/>
                <a:cs typeface="Calibri"/>
              </a:rPr>
              <a:t>CEO						Trails &amp; Transportation Planner</a:t>
            </a:r>
          </a:p>
          <a:p>
            <a:pPr algn="just"/>
            <a:r>
              <a:rPr lang="en-US" b="1" spc="-4" dirty="0">
                <a:solidFill>
                  <a:srgbClr val="00B050"/>
                </a:solidFill>
                <a:latin typeface="Century Gothic" panose="020B0502020202020204" pitchFamily="34" charset="0"/>
                <a:cs typeface="Calibri"/>
                <a:hlinkClick r:id="rId4">
                  <a:extLst>
                    <a:ext uri="{A12FA001-AC4F-418D-AE19-62706E023703}">
                      <ahyp:hlinkClr xmlns:ahyp="http://schemas.microsoft.com/office/drawing/2018/hyperlinkcolor" val="tx"/>
                    </a:ext>
                  </a:extLst>
                </a:hlinkClick>
              </a:rPr>
              <a:t>garry@greatspringsproject</a:t>
            </a:r>
            <a:r>
              <a:rPr lang="en-US" b="1" spc="-4" dirty="0">
                <a:solidFill>
                  <a:srgbClr val="0563C1"/>
                </a:solidFill>
                <a:latin typeface="Century Gothic" panose="020B0502020202020204" pitchFamily="34" charset="0"/>
                <a:cs typeface="Calibri"/>
                <a:hlinkClick r:id="rId4">
                  <a:extLst>
                    <a:ext uri="{A12FA001-AC4F-418D-AE19-62706E023703}">
                      <ahyp:hlinkClr xmlns:ahyp="http://schemas.microsoft.com/office/drawing/2018/hyperlinkcolor" val="tx"/>
                    </a:ext>
                  </a:extLst>
                </a:hlinkClick>
              </a:rPr>
              <a:t>.</a:t>
            </a:r>
            <a:r>
              <a:rPr lang="en-US" b="1" spc="-4" dirty="0">
                <a:solidFill>
                  <a:srgbClr val="00B050"/>
                </a:solidFill>
                <a:latin typeface="Century Gothic" panose="020B0502020202020204" pitchFamily="34" charset="0"/>
                <a:cs typeface="Calibri"/>
                <a:hlinkClick r:id="rId4">
                  <a:extLst>
                    <a:ext uri="{A12FA001-AC4F-418D-AE19-62706E023703}">
                      <ahyp:hlinkClr xmlns:ahyp="http://schemas.microsoft.com/office/drawing/2018/hyperlinkcolor" val="tx"/>
                    </a:ext>
                  </a:extLst>
                </a:hlinkClick>
              </a:rPr>
              <a:t>org</a:t>
            </a:r>
            <a:r>
              <a:rPr lang="en-US" b="1" spc="-4" dirty="0">
                <a:solidFill>
                  <a:srgbClr val="00B050"/>
                </a:solidFill>
                <a:latin typeface="Century Gothic" panose="020B0502020202020204" pitchFamily="34" charset="0"/>
                <a:cs typeface="Calibri"/>
              </a:rPr>
              <a:t>			</a:t>
            </a:r>
            <a:r>
              <a:rPr lang="en-US" b="1" spc="-4" dirty="0">
                <a:solidFill>
                  <a:srgbClr val="00B050"/>
                </a:solidFill>
                <a:latin typeface="Century Gothic" panose="020B0502020202020204" pitchFamily="34" charset="0"/>
                <a:cs typeface="Calibri"/>
                <a:hlinkClick r:id="rId5">
                  <a:extLst>
                    <a:ext uri="{A12FA001-AC4F-418D-AE19-62706E023703}">
                      <ahyp:hlinkClr xmlns:ahyp="http://schemas.microsoft.com/office/drawing/2018/hyperlinkcolor" val="tx"/>
                    </a:ext>
                  </a:extLst>
                </a:hlinkClick>
              </a:rPr>
              <a:t>Kenny@greatspringsproject.org</a:t>
            </a:r>
            <a:endParaRPr lang="en-US" b="1" spc="-4" dirty="0">
              <a:solidFill>
                <a:srgbClr val="00B050"/>
              </a:solidFill>
              <a:latin typeface="Century Gothic" panose="020B0502020202020204" pitchFamily="34" charset="0"/>
              <a:cs typeface="Calibri"/>
            </a:endParaRPr>
          </a:p>
          <a:p>
            <a:pPr algn="just"/>
            <a:r>
              <a:rPr lang="en-US" b="1" spc="-4" dirty="0">
                <a:solidFill>
                  <a:srgbClr val="00B050"/>
                </a:solidFill>
                <a:latin typeface="Century Gothic" panose="020B0502020202020204" pitchFamily="34" charset="0"/>
                <a:cs typeface="Calibri"/>
              </a:rPr>
              <a:t>(210) 260-9839					(512) 337-3850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1251552-ABE1-42F1-A40F-DB05B40806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3032" y="2666861"/>
            <a:ext cx="3223300" cy="3957318"/>
          </a:xfrm>
          <a:prstGeom prst="rect">
            <a:avLst/>
          </a:prstGeom>
        </p:spPr>
      </p:pic>
      <p:pic>
        <p:nvPicPr>
          <p:cNvPr id="14" name="Picture 13">
            <a:extLst>
              <a:ext uri="{FF2B5EF4-FFF2-40B4-BE49-F238E27FC236}">
                <a16:creationId xmlns:a16="http://schemas.microsoft.com/office/drawing/2014/main" id="{8BAD3792-CF2F-4DAB-BAD9-89148AD71E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0963" y="5904737"/>
            <a:ext cx="948251" cy="1234833"/>
          </a:xfrm>
          <a:prstGeom prst="rect">
            <a:avLst/>
          </a:prstGeom>
        </p:spPr>
      </p:pic>
      <p:grpSp>
        <p:nvGrpSpPr>
          <p:cNvPr id="15" name="Group 14">
            <a:extLst>
              <a:ext uri="{FF2B5EF4-FFF2-40B4-BE49-F238E27FC236}">
                <a16:creationId xmlns:a16="http://schemas.microsoft.com/office/drawing/2014/main" id="{BA406473-38FB-4828-BD63-F2936B170D3D}"/>
              </a:ext>
            </a:extLst>
          </p:cNvPr>
          <p:cNvGrpSpPr/>
          <p:nvPr/>
        </p:nvGrpSpPr>
        <p:grpSpPr>
          <a:xfrm>
            <a:off x="76200" y="76200"/>
            <a:ext cx="9874732" cy="1204647"/>
            <a:chOff x="76200" y="76200"/>
            <a:chExt cx="9874732" cy="1204647"/>
          </a:xfrm>
        </p:grpSpPr>
        <p:grpSp>
          <p:nvGrpSpPr>
            <p:cNvPr id="16" name="object 2">
              <a:extLst>
                <a:ext uri="{FF2B5EF4-FFF2-40B4-BE49-F238E27FC236}">
                  <a16:creationId xmlns:a16="http://schemas.microsoft.com/office/drawing/2014/main" id="{5A9C75A9-9075-4697-BC84-BE5F9C5C47D7}"/>
                </a:ext>
              </a:extLst>
            </p:cNvPr>
            <p:cNvGrpSpPr/>
            <p:nvPr/>
          </p:nvGrpSpPr>
          <p:grpSpPr>
            <a:xfrm>
              <a:off x="76200" y="146857"/>
              <a:ext cx="9874732" cy="1133990"/>
              <a:chOff x="202692" y="312419"/>
              <a:chExt cx="9629775" cy="1133990"/>
            </a:xfrm>
          </p:grpSpPr>
          <p:sp>
            <p:nvSpPr>
              <p:cNvPr id="20" name="object 5">
                <a:extLst>
                  <a:ext uri="{FF2B5EF4-FFF2-40B4-BE49-F238E27FC236}">
                    <a16:creationId xmlns:a16="http://schemas.microsoft.com/office/drawing/2014/main" id="{71EDBAA0-D057-4883-8F2F-D1725D264345}"/>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21" name="object 6">
                <a:extLst>
                  <a:ext uri="{FF2B5EF4-FFF2-40B4-BE49-F238E27FC236}">
                    <a16:creationId xmlns:a16="http://schemas.microsoft.com/office/drawing/2014/main" id="{CD102F3F-0E32-4E53-9D5F-C564496A7A1C}"/>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17" name="object 10">
              <a:extLst>
                <a:ext uri="{FF2B5EF4-FFF2-40B4-BE49-F238E27FC236}">
                  <a16:creationId xmlns:a16="http://schemas.microsoft.com/office/drawing/2014/main" id="{4B159D3E-1DE0-42A6-9DD1-737E4FE6CCC4}"/>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18" name="object 3">
              <a:extLst>
                <a:ext uri="{FF2B5EF4-FFF2-40B4-BE49-F238E27FC236}">
                  <a16:creationId xmlns:a16="http://schemas.microsoft.com/office/drawing/2014/main" id="{27E3A107-C371-4E99-BA69-A73DC5AA81AD}"/>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19" name="Picture 18" descr="Icon&#10;&#10;Description automatically generated">
              <a:extLst>
                <a:ext uri="{FF2B5EF4-FFF2-40B4-BE49-F238E27FC236}">
                  <a16:creationId xmlns:a16="http://schemas.microsoft.com/office/drawing/2014/main" id="{F40EEF53-E3F2-485A-A550-2D1C2C5EE7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22" name="object 17">
            <a:extLst>
              <a:ext uri="{FF2B5EF4-FFF2-40B4-BE49-F238E27FC236}">
                <a16:creationId xmlns:a16="http://schemas.microsoft.com/office/drawing/2014/main" id="{0B601C48-F1D8-4B07-BDD1-642FD62783CC}"/>
              </a:ext>
            </a:extLst>
          </p:cNvPr>
          <p:cNvSpPr txBox="1"/>
          <p:nvPr/>
        </p:nvSpPr>
        <p:spPr>
          <a:xfrm>
            <a:off x="460409" y="1345518"/>
            <a:ext cx="5927510" cy="564135"/>
          </a:xfrm>
          <a:prstGeom prst="rect">
            <a:avLst/>
          </a:prstGeom>
        </p:spPr>
        <p:txBody>
          <a:bodyPr vert="horz" wrap="square" lIns="0" tIns="101479" rIns="0" bIns="0" rtlCol="0">
            <a:spAutoFit/>
          </a:bodyPr>
          <a:lstStyle/>
          <a:p>
            <a:pPr marL="9224"/>
            <a:r>
              <a:rPr lang="en-US" sz="3000" b="1" dirty="0">
                <a:solidFill>
                  <a:srgbClr val="059688"/>
                </a:solidFill>
                <a:latin typeface="Century Gothic" panose="020B0502020202020204" pitchFamily="34" charset="0"/>
                <a:cs typeface="Calibri"/>
              </a:rPr>
              <a:t>Land &amp; Trail Partners</a:t>
            </a:r>
          </a:p>
        </p:txBody>
      </p:sp>
      <p:sp>
        <p:nvSpPr>
          <p:cNvPr id="24" name="object 7">
            <a:extLst>
              <a:ext uri="{FF2B5EF4-FFF2-40B4-BE49-F238E27FC236}">
                <a16:creationId xmlns:a16="http://schemas.microsoft.com/office/drawing/2014/main" id="{7CA837C2-FED9-43C6-9993-F8889B0B3A61}"/>
              </a:ext>
            </a:extLst>
          </p:cNvPr>
          <p:cNvSpPr txBox="1"/>
          <p:nvPr/>
        </p:nvSpPr>
        <p:spPr>
          <a:xfrm>
            <a:off x="523627" y="2041526"/>
            <a:ext cx="5927509" cy="625335"/>
          </a:xfrm>
          <a:prstGeom prst="rect">
            <a:avLst/>
          </a:prstGeom>
        </p:spPr>
        <p:txBody>
          <a:bodyPr vert="horz" wrap="square" lIns="0" tIns="9687" rIns="0" bIns="0" rtlCol="0">
            <a:spAutoFit/>
          </a:bodyPr>
          <a:lstStyle/>
          <a:p>
            <a:pPr marR="3689">
              <a:spcBef>
                <a:spcPts val="1200"/>
              </a:spcBef>
            </a:pPr>
            <a:r>
              <a:rPr lang="en-US" sz="2000" b="1" dirty="0">
                <a:solidFill>
                  <a:srgbClr val="51C5B4"/>
                </a:solidFill>
                <a:latin typeface="Century Gothic" panose="020B0502020202020204" pitchFamily="34" charset="0"/>
                <a:cs typeface="Calibri"/>
              </a:rPr>
              <a:t>Connecting community leaders, stakeholders and interest groups throughout the corridor: </a:t>
            </a:r>
          </a:p>
        </p:txBody>
      </p:sp>
      <p:sp>
        <p:nvSpPr>
          <p:cNvPr id="23" name="TextBox 22">
            <a:extLst>
              <a:ext uri="{FF2B5EF4-FFF2-40B4-BE49-F238E27FC236}">
                <a16:creationId xmlns:a16="http://schemas.microsoft.com/office/drawing/2014/main" id="{177C86C7-1A58-4E7E-19D6-20B6CB757E16}"/>
              </a:ext>
            </a:extLst>
          </p:cNvPr>
          <p:cNvSpPr txBox="1"/>
          <p:nvPr/>
        </p:nvSpPr>
        <p:spPr>
          <a:xfrm>
            <a:off x="381000" y="2846302"/>
            <a:ext cx="3809999" cy="4832092"/>
          </a:xfrm>
          <a:prstGeom prst="rect">
            <a:avLst/>
          </a:prstGeom>
          <a:noFill/>
        </p:spPr>
        <p:txBody>
          <a:bodyPr wrap="square" rtlCol="0">
            <a:spAutoFit/>
          </a:bodyPr>
          <a:lstStyle/>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Audubon Texas</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Austin Outside</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Budaful</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Hiker</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Camp </a:t>
            </a:r>
            <a:r>
              <a:rPr kumimoji="0" lang="en-US"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Bullis</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Sentinel Landscape</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 of San Marcos, </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 of Kyle</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 of Buda</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Hays County</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 of New Braunfels</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 of Schertz</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Comal County</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 of San Antonio</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 of Austin</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Bexar County</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Colorado River Alliance</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Colorado River land Trust</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Comal County Conservation Association</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Comal Trails Alliance</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Conservation Fund</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Green Spaces Alliance</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Guadalupe Blanco River Authority</a:t>
            </a:r>
          </a:p>
        </p:txBody>
      </p:sp>
      <p:sp>
        <p:nvSpPr>
          <p:cNvPr id="25" name="TextBox 24">
            <a:extLst>
              <a:ext uri="{FF2B5EF4-FFF2-40B4-BE49-F238E27FC236}">
                <a16:creationId xmlns:a16="http://schemas.microsoft.com/office/drawing/2014/main" id="{93A81A48-8BA5-88AC-9E12-728EB33A1D47}"/>
              </a:ext>
            </a:extLst>
          </p:cNvPr>
          <p:cNvSpPr txBox="1"/>
          <p:nvPr/>
        </p:nvSpPr>
        <p:spPr>
          <a:xfrm>
            <a:off x="3624935" y="2816923"/>
            <a:ext cx="3918865" cy="4616648"/>
          </a:xfrm>
          <a:prstGeom prst="rect">
            <a:avLst/>
          </a:prstGeom>
          <a:noFill/>
        </p:spPr>
        <p:txBody>
          <a:bodyPr wrap="square" rtlCol="0">
            <a:spAutoFit/>
          </a:bodyPr>
          <a:lstStyle/>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Guadalupe Blanco River Trust</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Headwaters at the Comal</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Hill Country Alliance</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Hill Country Conservancy</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Hill Country Land Trust</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Lower Colorado River Authority</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Meadows Center for Water and the Environment at Texas State University</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San Antonio River Authority</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San Marcos Greenbelt Alliance</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San Marcos River Foundation</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Shoal Creek Conservancy</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Texas Land Conservancy</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Texas Water Foundation</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Texas Water Trade</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Texas Wildlife Association</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Nature Conservancy</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Travis Audubon</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Travis County Parks</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Trust for Public Land</a:t>
            </a:r>
          </a:p>
          <a:p>
            <a:pPr marL="314325" marR="0" lvl="0" indent="-314325" algn="l" defTabSz="9142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Wimberley Valley Water Association</a:t>
            </a:r>
          </a:p>
        </p:txBody>
      </p:sp>
    </p:spTree>
    <p:extLst>
      <p:ext uri="{BB962C8B-B14F-4D97-AF65-F5344CB8AC3E}">
        <p14:creationId xmlns:p14="http://schemas.microsoft.com/office/powerpoint/2010/main" val="380014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rotWithShape="1">
          <a:blip r:embed="rId2" cstate="print">
            <a:extLst>
              <a:ext uri="{28A0092B-C50C-407E-A947-70E740481C1C}">
                <a14:useLocalDpi xmlns:a14="http://schemas.microsoft.com/office/drawing/2010/main" val="0"/>
              </a:ext>
            </a:extLst>
          </a:blip>
          <a:srcRect l="23609" r="32726"/>
          <a:stretch/>
        </p:blipFill>
        <p:spPr>
          <a:xfrm>
            <a:off x="5420214" y="839847"/>
            <a:ext cx="4445323" cy="6785696"/>
          </a:xfrm>
          <a:prstGeom prst="rect">
            <a:avLst/>
          </a:prstGeom>
        </p:spPr>
      </p:pic>
      <p:grpSp>
        <p:nvGrpSpPr>
          <p:cNvPr id="2" name="Group 29">
            <a:extLst>
              <a:ext uri="{FF2B5EF4-FFF2-40B4-BE49-F238E27FC236}">
                <a16:creationId xmlns:a16="http://schemas.microsoft.com/office/drawing/2014/main" id="{884F71A2-ED67-4546-92EE-4EAB9F9DD364}"/>
              </a:ext>
            </a:extLst>
          </p:cNvPr>
          <p:cNvGrpSpPr/>
          <p:nvPr/>
        </p:nvGrpSpPr>
        <p:grpSpPr>
          <a:xfrm>
            <a:off x="76200" y="76200"/>
            <a:ext cx="9874732" cy="1204647"/>
            <a:chOff x="76200" y="76200"/>
            <a:chExt cx="9874732" cy="1204647"/>
          </a:xfrm>
        </p:grpSpPr>
        <p:grpSp>
          <p:nvGrpSpPr>
            <p:cNvPr id="4" name="object 2">
              <a:extLst>
                <a:ext uri="{FF2B5EF4-FFF2-40B4-BE49-F238E27FC236}">
                  <a16:creationId xmlns:a16="http://schemas.microsoft.com/office/drawing/2014/main" id="{B5B13099-BFB2-47C5-8D67-C0C8926EB345}"/>
                </a:ext>
              </a:extLst>
            </p:cNvPr>
            <p:cNvGrpSpPr/>
            <p:nvPr/>
          </p:nvGrpSpPr>
          <p:grpSpPr>
            <a:xfrm>
              <a:off x="76200" y="146857"/>
              <a:ext cx="9874732" cy="1133990"/>
              <a:chOff x="202692" y="312419"/>
              <a:chExt cx="9629775" cy="1133990"/>
            </a:xfrm>
          </p:grpSpPr>
          <p:sp>
            <p:nvSpPr>
              <p:cNvPr id="35" name="object 5">
                <a:extLst>
                  <a:ext uri="{FF2B5EF4-FFF2-40B4-BE49-F238E27FC236}">
                    <a16:creationId xmlns:a16="http://schemas.microsoft.com/office/drawing/2014/main" id="{692C34A5-5E7C-4276-9DA8-04DAFB4FAB3D}"/>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36" name="object 6">
                <a:extLst>
                  <a:ext uri="{FF2B5EF4-FFF2-40B4-BE49-F238E27FC236}">
                    <a16:creationId xmlns:a16="http://schemas.microsoft.com/office/drawing/2014/main" id="{406D10DD-9EC2-4F20-9AA7-7A11D7F43FBB}"/>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32" name="object 10">
              <a:extLst>
                <a:ext uri="{FF2B5EF4-FFF2-40B4-BE49-F238E27FC236}">
                  <a16:creationId xmlns:a16="http://schemas.microsoft.com/office/drawing/2014/main" id="{7D99CCE6-A97F-43F2-BB66-C8E41FA4E2BE}"/>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33" name="object 3">
              <a:extLst>
                <a:ext uri="{FF2B5EF4-FFF2-40B4-BE49-F238E27FC236}">
                  <a16:creationId xmlns:a16="http://schemas.microsoft.com/office/drawing/2014/main" id="{E2DC5CA9-9D02-4D9C-896E-C3218D186DF4}"/>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34" name="Picture 33" descr="Icon&#10;&#10;Description automatically generated">
              <a:extLst>
                <a:ext uri="{FF2B5EF4-FFF2-40B4-BE49-F238E27FC236}">
                  <a16:creationId xmlns:a16="http://schemas.microsoft.com/office/drawing/2014/main" id="{CAF9F8DC-9EAC-478F-A804-0A1EDCB609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38" name="object 7">
            <a:extLst>
              <a:ext uri="{FF2B5EF4-FFF2-40B4-BE49-F238E27FC236}">
                <a16:creationId xmlns:a16="http://schemas.microsoft.com/office/drawing/2014/main" id="{9852FBFA-C3B7-40CF-9C76-E699F0619E40}"/>
              </a:ext>
            </a:extLst>
          </p:cNvPr>
          <p:cNvSpPr txBox="1"/>
          <p:nvPr/>
        </p:nvSpPr>
        <p:spPr>
          <a:xfrm>
            <a:off x="523628" y="2041526"/>
            <a:ext cx="1717732" cy="317558"/>
          </a:xfrm>
          <a:prstGeom prst="rect">
            <a:avLst/>
          </a:prstGeom>
        </p:spPr>
        <p:txBody>
          <a:bodyPr vert="horz" wrap="square" lIns="0" tIns="9687" rIns="0" bIns="0" rtlCol="0">
            <a:spAutoFit/>
          </a:bodyPr>
          <a:lstStyle/>
          <a:p>
            <a:pPr marL="9224">
              <a:spcBef>
                <a:spcPts val="76"/>
              </a:spcBef>
            </a:pPr>
            <a:r>
              <a:rPr lang="en-US" sz="2000" b="1" spc="-7" dirty="0">
                <a:solidFill>
                  <a:srgbClr val="51C5B4"/>
                </a:solidFill>
                <a:latin typeface="Century Gothic" panose="020B0502020202020204" pitchFamily="34" charset="0"/>
                <a:cs typeface="Calibri"/>
              </a:rPr>
              <a:t>Board</a:t>
            </a:r>
            <a:endParaRPr sz="2000" b="1" dirty="0">
              <a:solidFill>
                <a:srgbClr val="51C5B4"/>
              </a:solidFill>
              <a:latin typeface="Century Gothic" panose="020B0502020202020204" pitchFamily="34" charset="0"/>
              <a:cs typeface="Calibri"/>
            </a:endParaRPr>
          </a:p>
        </p:txBody>
      </p:sp>
      <p:sp>
        <p:nvSpPr>
          <p:cNvPr id="41" name="object 10">
            <a:extLst>
              <a:ext uri="{FF2B5EF4-FFF2-40B4-BE49-F238E27FC236}">
                <a16:creationId xmlns:a16="http://schemas.microsoft.com/office/drawing/2014/main" id="{5A5224D7-A98E-48B9-9B95-FB308E89B466}"/>
              </a:ext>
            </a:extLst>
          </p:cNvPr>
          <p:cNvSpPr txBox="1"/>
          <p:nvPr/>
        </p:nvSpPr>
        <p:spPr>
          <a:xfrm>
            <a:off x="3082868" y="2027231"/>
            <a:ext cx="2162876" cy="317558"/>
          </a:xfrm>
          <a:prstGeom prst="rect">
            <a:avLst/>
          </a:prstGeom>
        </p:spPr>
        <p:txBody>
          <a:bodyPr vert="horz" wrap="square" lIns="0" tIns="9687" rIns="0" bIns="0" rtlCol="0">
            <a:spAutoFit/>
          </a:bodyPr>
          <a:lstStyle/>
          <a:p>
            <a:pPr marL="9224">
              <a:spcBef>
                <a:spcPts val="76"/>
              </a:spcBef>
            </a:pPr>
            <a:r>
              <a:rPr lang="en-US" sz="2000" b="1" spc="-25" dirty="0">
                <a:solidFill>
                  <a:srgbClr val="51C5B4"/>
                </a:solidFill>
                <a:latin typeface="Century Gothic" panose="020B0502020202020204" pitchFamily="34" charset="0"/>
                <a:cs typeface="Calibri"/>
              </a:rPr>
              <a:t>Advisory Board</a:t>
            </a:r>
            <a:endParaRPr sz="2000" b="1" dirty="0">
              <a:solidFill>
                <a:srgbClr val="51C5B4"/>
              </a:solidFill>
              <a:latin typeface="Century Gothic" panose="020B0502020202020204" pitchFamily="34" charset="0"/>
              <a:cs typeface="Calibri"/>
            </a:endParaRPr>
          </a:p>
        </p:txBody>
      </p:sp>
      <p:sp>
        <p:nvSpPr>
          <p:cNvPr id="43" name="object 17">
            <a:extLst>
              <a:ext uri="{FF2B5EF4-FFF2-40B4-BE49-F238E27FC236}">
                <a16:creationId xmlns:a16="http://schemas.microsoft.com/office/drawing/2014/main" id="{1E7D9896-C772-4A64-9D8C-7CF971AA64A7}"/>
              </a:ext>
            </a:extLst>
          </p:cNvPr>
          <p:cNvSpPr txBox="1"/>
          <p:nvPr/>
        </p:nvSpPr>
        <p:spPr>
          <a:xfrm>
            <a:off x="460409" y="1345518"/>
            <a:ext cx="5927510" cy="564135"/>
          </a:xfrm>
          <a:prstGeom prst="rect">
            <a:avLst/>
          </a:prstGeom>
        </p:spPr>
        <p:txBody>
          <a:bodyPr vert="horz" wrap="square" lIns="0" tIns="101479" rIns="0" bIns="0" rtlCol="0">
            <a:spAutoFit/>
          </a:bodyPr>
          <a:lstStyle/>
          <a:p>
            <a:pPr marL="9224">
              <a:spcBef>
                <a:spcPts val="439"/>
              </a:spcBef>
            </a:pPr>
            <a:r>
              <a:rPr lang="en-US" sz="3000" b="1" dirty="0">
                <a:solidFill>
                  <a:srgbClr val="059688"/>
                </a:solidFill>
                <a:latin typeface="Century Gothic" panose="020B0502020202020204" pitchFamily="34" charset="0"/>
                <a:cs typeface="Calibri"/>
              </a:rPr>
              <a:t>Our Team</a:t>
            </a:r>
          </a:p>
        </p:txBody>
      </p:sp>
      <p:sp>
        <p:nvSpPr>
          <p:cNvPr id="17" name="object 9">
            <a:extLst>
              <a:ext uri="{FF2B5EF4-FFF2-40B4-BE49-F238E27FC236}">
                <a16:creationId xmlns:a16="http://schemas.microsoft.com/office/drawing/2014/main" id="{D6D60D64-8961-4C85-99B0-4B1216573A59}"/>
              </a:ext>
            </a:extLst>
          </p:cNvPr>
          <p:cNvSpPr txBox="1"/>
          <p:nvPr/>
        </p:nvSpPr>
        <p:spPr>
          <a:xfrm>
            <a:off x="6934200" y="7391400"/>
            <a:ext cx="2171864" cy="170898"/>
          </a:xfrm>
          <a:prstGeom prst="rect">
            <a:avLst/>
          </a:prstGeom>
        </p:spPr>
        <p:txBody>
          <a:bodyPr vert="horz" wrap="square" lIns="0" tIns="9225" rIns="0" bIns="0" rtlCol="0">
            <a:spAutoFit/>
          </a:bodyPr>
          <a:lstStyle/>
          <a:p>
            <a:pPr marL="9224">
              <a:spcBef>
                <a:spcPts val="73"/>
              </a:spcBef>
            </a:pPr>
            <a:r>
              <a:rPr lang="en-US" sz="1050" b="1" spc="-14" dirty="0">
                <a:solidFill>
                  <a:schemeClr val="bg1"/>
                </a:solidFill>
                <a:latin typeface="Century Gothic" panose="020B0502020202020204" pitchFamily="34" charset="0"/>
                <a:cs typeface="Calibri"/>
              </a:rPr>
              <a:t>Forest Ridge Park - Schertz</a:t>
            </a:r>
            <a:endParaRPr lang="en-US" sz="900" b="1" spc="-4" dirty="0">
              <a:solidFill>
                <a:schemeClr val="bg1"/>
              </a:solidFill>
              <a:latin typeface="Century Gothic" panose="020B0502020202020204" pitchFamily="34" charset="0"/>
              <a:cs typeface="Calibri"/>
            </a:endParaRPr>
          </a:p>
        </p:txBody>
      </p:sp>
      <p:sp>
        <p:nvSpPr>
          <p:cNvPr id="5" name="object 8">
            <a:extLst>
              <a:ext uri="{FF2B5EF4-FFF2-40B4-BE49-F238E27FC236}">
                <a16:creationId xmlns:a16="http://schemas.microsoft.com/office/drawing/2014/main" id="{E46A289F-2DA8-8E1E-D1CF-B6DFC0FE4049}"/>
              </a:ext>
            </a:extLst>
          </p:cNvPr>
          <p:cNvSpPr txBox="1"/>
          <p:nvPr/>
        </p:nvSpPr>
        <p:spPr>
          <a:xfrm>
            <a:off x="523622" y="2400813"/>
            <a:ext cx="2549320" cy="2069320"/>
          </a:xfrm>
          <a:prstGeom prst="rect">
            <a:avLst/>
          </a:prstGeom>
        </p:spPr>
        <p:txBody>
          <a:bodyPr vert="horz" wrap="square" lIns="0" tIns="9687" rIns="0" bIns="0" rtlCol="0">
            <a:spAutoFit/>
          </a:bodyPr>
          <a:lstStyle/>
          <a:p>
            <a:pPr marL="175254" indent="-166029">
              <a:spcBef>
                <a:spcPts val="76"/>
              </a:spcBef>
              <a:buChar char="•"/>
              <a:tabLst>
                <a:tab pos="174792" algn="l"/>
                <a:tab pos="175254" algn="l"/>
              </a:tabLst>
            </a:pPr>
            <a:r>
              <a:rPr lang="en-US" sz="1600" spc="-4" dirty="0">
                <a:latin typeface="Century Gothic" panose="020B0502020202020204" pitchFamily="34" charset="0"/>
                <a:cs typeface="Calibri"/>
              </a:rPr>
              <a:t>Deborah Morin, Chair</a:t>
            </a:r>
          </a:p>
          <a:p>
            <a:pPr marL="175254" indent="-166029">
              <a:spcBef>
                <a:spcPts val="76"/>
              </a:spcBef>
              <a:buChar char="•"/>
              <a:tabLst>
                <a:tab pos="174792" algn="l"/>
                <a:tab pos="175254" algn="l"/>
              </a:tabLst>
            </a:pPr>
            <a:r>
              <a:rPr lang="en-US" sz="1600" spc="-4" dirty="0">
                <a:latin typeface="Century Gothic" panose="020B0502020202020204" pitchFamily="34" charset="0"/>
                <a:cs typeface="Calibri"/>
              </a:rPr>
              <a:t>April </a:t>
            </a:r>
            <a:r>
              <a:rPr lang="en-US" sz="1600" spc="-4" dirty="0" err="1">
                <a:latin typeface="Century Gothic" panose="020B0502020202020204" pitchFamily="34" charset="0"/>
                <a:cs typeface="Calibri"/>
              </a:rPr>
              <a:t>Ancira</a:t>
            </a:r>
            <a:endParaRPr lang="en-US" sz="1600" spc="-4" dirty="0">
              <a:latin typeface="Century Gothic" panose="020B0502020202020204" pitchFamily="34" charset="0"/>
              <a:cs typeface="Calibri"/>
            </a:endParaRPr>
          </a:p>
          <a:p>
            <a:pPr marL="175254" indent="-166029">
              <a:spcBef>
                <a:spcPts val="76"/>
              </a:spcBef>
              <a:buChar char="•"/>
              <a:tabLst>
                <a:tab pos="174792" algn="l"/>
                <a:tab pos="175254" algn="l"/>
              </a:tabLst>
            </a:pPr>
            <a:r>
              <a:rPr lang="en-US" sz="1600" spc="-4" dirty="0">
                <a:latin typeface="Century Gothic" panose="020B0502020202020204" pitchFamily="34" charset="0"/>
                <a:cs typeface="Calibri"/>
              </a:rPr>
              <a:t>Hope Andrade</a:t>
            </a:r>
          </a:p>
          <a:p>
            <a:pPr marL="175254" indent="-166029">
              <a:spcBef>
                <a:spcPts val="76"/>
              </a:spcBef>
              <a:buChar char="•"/>
              <a:tabLst>
                <a:tab pos="174792" algn="l"/>
                <a:tab pos="175254" algn="l"/>
              </a:tabLst>
            </a:pPr>
            <a:r>
              <a:rPr lang="en-US" sz="1600" spc="-4" dirty="0">
                <a:latin typeface="Century Gothic" panose="020B0502020202020204" pitchFamily="34" charset="0"/>
                <a:cs typeface="Calibri"/>
              </a:rPr>
              <a:t>Tom Bacon</a:t>
            </a:r>
          </a:p>
          <a:p>
            <a:pPr marL="175254" indent="-166029">
              <a:spcBef>
                <a:spcPts val="76"/>
              </a:spcBef>
              <a:buChar char="•"/>
              <a:tabLst>
                <a:tab pos="174792" algn="l"/>
                <a:tab pos="175254" algn="l"/>
              </a:tabLst>
            </a:pPr>
            <a:r>
              <a:rPr lang="en-US" sz="1600" spc="-4" dirty="0" err="1">
                <a:latin typeface="Century Gothic" panose="020B0502020202020204" pitchFamily="34" charset="0"/>
                <a:cs typeface="Calibri"/>
              </a:rPr>
              <a:t>Kyndel</a:t>
            </a:r>
            <a:r>
              <a:rPr lang="en-US" sz="1600" spc="-4" dirty="0">
                <a:latin typeface="Century Gothic" panose="020B0502020202020204" pitchFamily="34" charset="0"/>
                <a:cs typeface="Calibri"/>
              </a:rPr>
              <a:t> Bennett</a:t>
            </a:r>
          </a:p>
          <a:p>
            <a:pPr marL="175254" indent="-166029">
              <a:spcBef>
                <a:spcPts val="76"/>
              </a:spcBef>
              <a:buChar char="•"/>
              <a:tabLst>
                <a:tab pos="174792" algn="l"/>
                <a:tab pos="175254" algn="l"/>
              </a:tabLst>
            </a:pPr>
            <a:r>
              <a:rPr lang="en-US" sz="1600" spc="-4" dirty="0">
                <a:latin typeface="Century Gothic" panose="020B0502020202020204" pitchFamily="34" charset="0"/>
                <a:cs typeface="Calibri"/>
              </a:rPr>
              <a:t>Cindy </a:t>
            </a:r>
            <a:r>
              <a:rPr lang="en-US" sz="1600" spc="-4" dirty="0" err="1">
                <a:latin typeface="Century Gothic" panose="020B0502020202020204" pitchFamily="34" charset="0"/>
                <a:cs typeface="Calibri"/>
              </a:rPr>
              <a:t>Matula</a:t>
            </a:r>
            <a:endParaRPr lang="en-US" sz="1600" spc="-4" dirty="0">
              <a:latin typeface="Century Gothic" panose="020B0502020202020204" pitchFamily="34" charset="0"/>
              <a:cs typeface="Calibri"/>
            </a:endParaRPr>
          </a:p>
          <a:p>
            <a:pPr marL="175254" indent="-166029">
              <a:spcBef>
                <a:spcPts val="76"/>
              </a:spcBef>
              <a:buChar char="•"/>
              <a:tabLst>
                <a:tab pos="174792" algn="l"/>
                <a:tab pos="175254" algn="l"/>
              </a:tabLst>
            </a:pPr>
            <a:r>
              <a:rPr lang="en-US" sz="1600" spc="-4" dirty="0">
                <a:latin typeface="Century Gothic" panose="020B0502020202020204" pitchFamily="34" charset="0"/>
                <a:cs typeface="Calibri"/>
              </a:rPr>
              <a:t>Andy Sansom</a:t>
            </a:r>
          </a:p>
          <a:p>
            <a:pPr marL="175254" indent="-166029">
              <a:spcBef>
                <a:spcPts val="76"/>
              </a:spcBef>
              <a:buChar char="•"/>
              <a:tabLst>
                <a:tab pos="174792" algn="l"/>
                <a:tab pos="175254" algn="l"/>
              </a:tabLst>
            </a:pPr>
            <a:r>
              <a:rPr lang="en-US" sz="1600" spc="-4" dirty="0">
                <a:latin typeface="Century Gothic" panose="020B0502020202020204" pitchFamily="34" charset="0"/>
                <a:cs typeface="Calibri"/>
              </a:rPr>
              <a:t>Dianne </a:t>
            </a:r>
            <a:r>
              <a:rPr lang="en-US" sz="1600" spc="-4" dirty="0" err="1">
                <a:latin typeface="Century Gothic" panose="020B0502020202020204" pitchFamily="34" charset="0"/>
                <a:cs typeface="Calibri"/>
              </a:rPr>
              <a:t>Wassenich</a:t>
            </a:r>
            <a:endParaRPr lang="en-US" sz="1600" spc="-4" dirty="0">
              <a:latin typeface="Century Gothic" panose="020B0502020202020204" pitchFamily="34" charset="0"/>
              <a:cs typeface="Calibri"/>
            </a:endParaRPr>
          </a:p>
        </p:txBody>
      </p:sp>
      <p:sp>
        <p:nvSpPr>
          <p:cNvPr id="6" name="object 9">
            <a:extLst>
              <a:ext uri="{FF2B5EF4-FFF2-40B4-BE49-F238E27FC236}">
                <a16:creationId xmlns:a16="http://schemas.microsoft.com/office/drawing/2014/main" id="{A62E128B-A38E-6429-C250-40C942932BF7}"/>
              </a:ext>
            </a:extLst>
          </p:cNvPr>
          <p:cNvSpPr txBox="1"/>
          <p:nvPr/>
        </p:nvSpPr>
        <p:spPr>
          <a:xfrm>
            <a:off x="523622" y="4453532"/>
            <a:ext cx="4353178" cy="2020122"/>
          </a:xfrm>
          <a:prstGeom prst="rect">
            <a:avLst/>
          </a:prstGeom>
        </p:spPr>
        <p:txBody>
          <a:bodyPr vert="horz" wrap="square" lIns="0" tIns="9225" rIns="0" bIns="0" rtlCol="0">
            <a:spAutoFit/>
          </a:bodyPr>
          <a:lstStyle/>
          <a:p>
            <a:pPr marL="9224">
              <a:spcBef>
                <a:spcPts val="73"/>
              </a:spcBef>
            </a:pPr>
            <a:endParaRPr lang="en-US" sz="2000" b="1" spc="-14" dirty="0">
              <a:solidFill>
                <a:srgbClr val="51C5B4"/>
              </a:solidFill>
              <a:latin typeface="Century Gothic" panose="020B0502020202020204" pitchFamily="34" charset="0"/>
              <a:cs typeface="Calibri"/>
            </a:endParaRPr>
          </a:p>
          <a:p>
            <a:pPr marL="9224">
              <a:spcBef>
                <a:spcPts val="73"/>
              </a:spcBef>
            </a:pPr>
            <a:r>
              <a:rPr lang="en-US" sz="2000" b="1" spc="-14" dirty="0">
                <a:solidFill>
                  <a:srgbClr val="51C5B4"/>
                </a:solidFill>
                <a:latin typeface="Century Gothic" panose="020B0502020202020204" pitchFamily="34" charset="0"/>
                <a:cs typeface="Calibri"/>
              </a:rPr>
              <a:t>Senior Staff</a:t>
            </a:r>
            <a:endParaRPr lang="en-US" sz="2000" b="1" spc="-7" dirty="0">
              <a:solidFill>
                <a:srgbClr val="51C5B4"/>
              </a:solidFill>
              <a:latin typeface="Century Gothic" panose="020B0502020202020204" pitchFamily="34" charset="0"/>
              <a:cs typeface="Calibri"/>
            </a:endParaRPr>
          </a:p>
          <a:p>
            <a:pPr marL="9224">
              <a:spcBef>
                <a:spcPts val="73"/>
              </a:spcBef>
            </a:pPr>
            <a:endParaRPr sz="900" b="1" dirty="0">
              <a:latin typeface="Century Gothic" panose="020B0502020202020204" pitchFamily="34" charset="0"/>
              <a:cs typeface="Calibri"/>
            </a:endParaRPr>
          </a:p>
          <a:p>
            <a:pPr marL="175254" indent="-166029">
              <a:spcBef>
                <a:spcPts val="4"/>
              </a:spcBef>
              <a:buChar char="•"/>
              <a:tabLst>
                <a:tab pos="174792" algn="l"/>
                <a:tab pos="175254" algn="l"/>
              </a:tabLst>
            </a:pPr>
            <a:r>
              <a:rPr lang="en-US" sz="1600" spc="-4" dirty="0">
                <a:latin typeface="Century Gothic" panose="020B0502020202020204" pitchFamily="34" charset="0"/>
                <a:cs typeface="Calibri"/>
              </a:rPr>
              <a:t>Garry Merritt, CEO</a:t>
            </a:r>
          </a:p>
          <a:p>
            <a:pPr marL="175254" indent="-166029">
              <a:spcBef>
                <a:spcPts val="4"/>
              </a:spcBef>
              <a:buChar char="•"/>
              <a:tabLst>
                <a:tab pos="174792" algn="l"/>
                <a:tab pos="175254" algn="l"/>
              </a:tabLst>
            </a:pPr>
            <a:r>
              <a:rPr lang="en-US" sz="1600" spc="-4" dirty="0">
                <a:latin typeface="Century Gothic" panose="020B0502020202020204" pitchFamily="34" charset="0"/>
                <a:cs typeface="Calibri"/>
              </a:rPr>
              <a:t>Lyda Creus Molanphy</a:t>
            </a:r>
          </a:p>
          <a:p>
            <a:pPr marL="175254" indent="-166029">
              <a:spcBef>
                <a:spcPts val="4"/>
              </a:spcBef>
              <a:buChar char="•"/>
              <a:tabLst>
                <a:tab pos="174792" algn="l"/>
                <a:tab pos="175254" algn="l"/>
              </a:tabLst>
            </a:pPr>
            <a:r>
              <a:rPr lang="en-US" sz="1600" spc="-4" dirty="0">
                <a:latin typeface="Century Gothic" panose="020B0502020202020204" pitchFamily="34" charset="0"/>
                <a:cs typeface="Calibri"/>
              </a:rPr>
              <a:t>Emma Lindrose-Siegel</a:t>
            </a:r>
          </a:p>
          <a:p>
            <a:pPr marL="175254" indent="-166029">
              <a:spcBef>
                <a:spcPts val="4"/>
              </a:spcBef>
              <a:buChar char="•"/>
              <a:tabLst>
                <a:tab pos="174792" algn="l"/>
                <a:tab pos="175254" algn="l"/>
              </a:tabLst>
            </a:pPr>
            <a:r>
              <a:rPr lang="en-US" sz="1600" spc="-4" dirty="0">
                <a:latin typeface="Century Gothic" panose="020B0502020202020204" pitchFamily="34" charset="0"/>
                <a:cs typeface="Calibri"/>
              </a:rPr>
              <a:t>Bill Barker</a:t>
            </a:r>
          </a:p>
          <a:p>
            <a:pPr marL="175254" indent="-166029">
              <a:spcBef>
                <a:spcPts val="4"/>
              </a:spcBef>
              <a:buChar char="•"/>
              <a:tabLst>
                <a:tab pos="174792" algn="l"/>
                <a:tab pos="175254" algn="l"/>
              </a:tabLst>
            </a:pPr>
            <a:r>
              <a:rPr lang="en-US" sz="1600" spc="-4" dirty="0">
                <a:latin typeface="Century Gothic" panose="020B0502020202020204" pitchFamily="34" charset="0"/>
                <a:cs typeface="Calibri"/>
              </a:rPr>
              <a:t>Scott Parker</a:t>
            </a:r>
          </a:p>
        </p:txBody>
      </p:sp>
      <p:sp>
        <p:nvSpPr>
          <p:cNvPr id="7" name="object 11">
            <a:extLst>
              <a:ext uri="{FF2B5EF4-FFF2-40B4-BE49-F238E27FC236}">
                <a16:creationId xmlns:a16="http://schemas.microsoft.com/office/drawing/2014/main" id="{E46998DE-4F9C-5AC1-1CDA-3450163C8831}"/>
              </a:ext>
            </a:extLst>
          </p:cNvPr>
          <p:cNvSpPr txBox="1"/>
          <p:nvPr/>
        </p:nvSpPr>
        <p:spPr>
          <a:xfrm>
            <a:off x="3072942" y="2400813"/>
            <a:ext cx="2678941" cy="2587410"/>
          </a:xfrm>
          <a:prstGeom prst="rect">
            <a:avLst/>
          </a:prstGeom>
        </p:spPr>
        <p:txBody>
          <a:bodyPr vert="horz" wrap="square" lIns="0" tIns="9687" rIns="0" bIns="0" rtlCol="0">
            <a:spAutoFit/>
          </a:bodyPr>
          <a:lstStyle/>
          <a:p>
            <a:pPr marL="175254" indent="-166029">
              <a:spcBef>
                <a:spcPts val="76"/>
              </a:spcBef>
              <a:buChar char="•"/>
              <a:tabLst>
                <a:tab pos="174792" algn="l"/>
                <a:tab pos="175254" algn="l"/>
              </a:tabLst>
            </a:pPr>
            <a:r>
              <a:rPr lang="en-US" sz="1600" dirty="0">
                <a:latin typeface="Century Gothic" panose="020B0502020202020204" pitchFamily="34" charset="0"/>
                <a:cs typeface="Calibri"/>
              </a:rPr>
              <a:t>Anne </a:t>
            </a:r>
            <a:r>
              <a:rPr lang="en-US" sz="1600" dirty="0" err="1">
                <a:latin typeface="Century Gothic" panose="020B0502020202020204" pitchFamily="34" charset="0"/>
                <a:cs typeface="Calibri"/>
              </a:rPr>
              <a:t>Ashmun</a:t>
            </a:r>
            <a:endParaRPr lang="en-US" sz="1600" dirty="0">
              <a:latin typeface="Century Gothic" panose="020B0502020202020204" pitchFamily="34" charset="0"/>
              <a:cs typeface="Calibri"/>
            </a:endParaRPr>
          </a:p>
          <a:p>
            <a:pPr marL="175254" indent="-166029">
              <a:spcBef>
                <a:spcPts val="76"/>
              </a:spcBef>
              <a:buChar char="•"/>
              <a:tabLst>
                <a:tab pos="174792" algn="l"/>
                <a:tab pos="175254" algn="l"/>
              </a:tabLst>
            </a:pPr>
            <a:r>
              <a:rPr lang="en-US" sz="1600" dirty="0">
                <a:latin typeface="Century Gothic" panose="020B0502020202020204" pitchFamily="34" charset="0"/>
                <a:cs typeface="Calibri"/>
              </a:rPr>
              <a:t>Ray Brimble</a:t>
            </a:r>
          </a:p>
          <a:p>
            <a:pPr marL="175254" indent="-166029">
              <a:spcBef>
                <a:spcPts val="76"/>
              </a:spcBef>
              <a:buChar char="•"/>
              <a:tabLst>
                <a:tab pos="174792" algn="l"/>
                <a:tab pos="175254" algn="l"/>
              </a:tabLst>
            </a:pPr>
            <a:r>
              <a:rPr lang="en-US" sz="1600" dirty="0">
                <a:latin typeface="Century Gothic" panose="020B0502020202020204" pitchFamily="34" charset="0"/>
                <a:cs typeface="Calibri"/>
              </a:rPr>
              <a:t>Mike Burke</a:t>
            </a:r>
          </a:p>
          <a:p>
            <a:pPr marL="175254" indent="-166029">
              <a:spcBef>
                <a:spcPts val="76"/>
              </a:spcBef>
              <a:buChar char="•"/>
              <a:tabLst>
                <a:tab pos="174792" algn="l"/>
                <a:tab pos="175254" algn="l"/>
              </a:tabLst>
            </a:pPr>
            <a:r>
              <a:rPr lang="en-US" sz="1600" dirty="0">
                <a:latin typeface="Century Gothic" panose="020B0502020202020204" pitchFamily="34" charset="0"/>
                <a:cs typeface="Calibri"/>
              </a:rPr>
              <a:t>Ted Flato</a:t>
            </a:r>
          </a:p>
          <a:p>
            <a:pPr marL="175254" indent="-166029">
              <a:spcBef>
                <a:spcPts val="76"/>
              </a:spcBef>
              <a:buChar char="•"/>
              <a:tabLst>
                <a:tab pos="174792" algn="l"/>
                <a:tab pos="175254" algn="l"/>
              </a:tabLst>
            </a:pPr>
            <a:r>
              <a:rPr lang="en-US" sz="1600" dirty="0">
                <a:latin typeface="Century Gothic" panose="020B0502020202020204" pitchFamily="34" charset="0"/>
                <a:cs typeface="Calibri"/>
              </a:rPr>
              <a:t>Bill Johnson</a:t>
            </a:r>
          </a:p>
          <a:p>
            <a:pPr marL="175254" indent="-166029">
              <a:spcBef>
                <a:spcPts val="76"/>
              </a:spcBef>
              <a:buChar char="•"/>
              <a:tabLst>
                <a:tab pos="174792" algn="l"/>
                <a:tab pos="175254" algn="l"/>
              </a:tabLst>
            </a:pPr>
            <a:r>
              <a:rPr lang="en-US" sz="1600" dirty="0">
                <a:latin typeface="Century Gothic" panose="020B0502020202020204" pitchFamily="34" charset="0"/>
                <a:cs typeface="Calibri"/>
              </a:rPr>
              <a:t>Phil </a:t>
            </a:r>
            <a:r>
              <a:rPr lang="en-US" sz="1600" dirty="0" err="1">
                <a:latin typeface="Century Gothic" panose="020B0502020202020204" pitchFamily="34" charset="0"/>
                <a:cs typeface="Calibri"/>
              </a:rPr>
              <a:t>Hardberger</a:t>
            </a:r>
            <a:endParaRPr lang="en-US" sz="1600" dirty="0">
              <a:latin typeface="Century Gothic" panose="020B0502020202020204" pitchFamily="34" charset="0"/>
              <a:cs typeface="Calibri"/>
            </a:endParaRPr>
          </a:p>
          <a:p>
            <a:pPr marL="175254" indent="-166029">
              <a:spcBef>
                <a:spcPts val="76"/>
              </a:spcBef>
              <a:buChar char="•"/>
              <a:tabLst>
                <a:tab pos="174792" algn="l"/>
                <a:tab pos="175254" algn="l"/>
              </a:tabLst>
            </a:pPr>
            <a:r>
              <a:rPr lang="en-US" sz="1600" dirty="0">
                <a:latin typeface="Century Gothic" panose="020B0502020202020204" pitchFamily="34" charset="0"/>
                <a:cs typeface="Calibri"/>
              </a:rPr>
              <a:t>John Mackey</a:t>
            </a:r>
          </a:p>
          <a:p>
            <a:pPr marL="175254" indent="-166029">
              <a:spcBef>
                <a:spcPts val="76"/>
              </a:spcBef>
              <a:buChar char="•"/>
              <a:tabLst>
                <a:tab pos="174792" algn="l"/>
                <a:tab pos="175254" algn="l"/>
              </a:tabLst>
            </a:pPr>
            <a:r>
              <a:rPr lang="en-US" sz="1600" dirty="0">
                <a:latin typeface="Century Gothic" panose="020B0502020202020204" pitchFamily="34" charset="0"/>
                <a:cs typeface="Calibri"/>
              </a:rPr>
              <a:t>Les Shephard</a:t>
            </a:r>
          </a:p>
          <a:p>
            <a:pPr marL="175254" indent="-166029">
              <a:spcBef>
                <a:spcPts val="76"/>
              </a:spcBef>
              <a:buChar char="•"/>
              <a:tabLst>
                <a:tab pos="174792" algn="l"/>
                <a:tab pos="175254" algn="l"/>
              </a:tabLst>
            </a:pPr>
            <a:r>
              <a:rPr lang="en-US" sz="1600" dirty="0">
                <a:latin typeface="Century Gothic" panose="020B0502020202020204" pitchFamily="34" charset="0"/>
                <a:cs typeface="Calibri"/>
              </a:rPr>
              <a:t>Lee Walker</a:t>
            </a:r>
          </a:p>
          <a:p>
            <a:pPr marL="175254" indent="-166029">
              <a:spcBef>
                <a:spcPts val="76"/>
              </a:spcBef>
              <a:buChar char="•"/>
              <a:tabLst>
                <a:tab pos="174792" algn="l"/>
                <a:tab pos="175254" algn="l"/>
              </a:tabLst>
            </a:pPr>
            <a:r>
              <a:rPr lang="en-US" sz="1600" dirty="0">
                <a:latin typeface="Century Gothic" panose="020B0502020202020204" pitchFamily="34" charset="0"/>
                <a:cs typeface="Calibri"/>
              </a:rPr>
              <a:t>Bill West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9">
            <a:extLst>
              <a:ext uri="{FF2B5EF4-FFF2-40B4-BE49-F238E27FC236}">
                <a16:creationId xmlns:a16="http://schemas.microsoft.com/office/drawing/2014/main" id="{2B3C840C-D206-3BB9-72BB-48B9E5FCF900}"/>
              </a:ext>
            </a:extLst>
          </p:cNvPr>
          <p:cNvSpPr txBox="1"/>
          <p:nvPr/>
        </p:nvSpPr>
        <p:spPr>
          <a:xfrm>
            <a:off x="5642043" y="4290022"/>
            <a:ext cx="3959157" cy="2253519"/>
          </a:xfrm>
          <a:prstGeom prst="rect">
            <a:avLst/>
          </a:prstGeom>
        </p:spPr>
        <p:txBody>
          <a:bodyPr vert="horz" wrap="square" lIns="0" tIns="9225" rIns="0" bIns="0" rtlCol="0">
            <a:spAutoFit/>
          </a:bodyPr>
          <a:lstStyle/>
          <a:p>
            <a:pPr marL="9224">
              <a:spcBef>
                <a:spcPts val="73"/>
              </a:spcBef>
            </a:pPr>
            <a:r>
              <a:rPr lang="en-US" sz="2000" b="1" spc="-14" dirty="0">
                <a:solidFill>
                  <a:srgbClr val="51C5B4"/>
                </a:solidFill>
                <a:latin typeface="Century Gothic" panose="020B0502020202020204" pitchFamily="34" charset="0"/>
                <a:cs typeface="Calibri"/>
              </a:rPr>
              <a:t>Making these connections will fulfill the actions set forth in the 2019 Capital-Alamo Connections Study</a:t>
            </a:r>
          </a:p>
          <a:p>
            <a:pPr marL="9224">
              <a:spcBef>
                <a:spcPts val="73"/>
              </a:spcBef>
            </a:pPr>
            <a:endParaRPr lang="en-US" sz="900" b="1" dirty="0">
              <a:latin typeface="Century Gothic" panose="020B0502020202020204" pitchFamily="34" charset="0"/>
              <a:cs typeface="Calibri"/>
            </a:endParaRPr>
          </a:p>
          <a:p>
            <a:pPr marL="9225">
              <a:spcBef>
                <a:spcPts val="4"/>
              </a:spcBef>
              <a:tabLst>
                <a:tab pos="174792" algn="l"/>
                <a:tab pos="175254" algn="l"/>
              </a:tabLst>
            </a:pPr>
            <a:r>
              <a:rPr lang="en-US" sz="1400" b="1" spc="-4" dirty="0">
                <a:latin typeface="Century Gothic" panose="020B0502020202020204" pitchFamily="34" charset="0"/>
                <a:cs typeface="Calibri"/>
              </a:rPr>
              <a:t>“</a:t>
            </a:r>
            <a:r>
              <a:rPr lang="en-US" sz="1400" b="1" dirty="0">
                <a:latin typeface="Century Gothic" panose="020B0502020202020204" pitchFamily="34" charset="0"/>
              </a:rPr>
              <a:t>Promote potential interregional bicycle routes and new long</a:t>
            </a:r>
            <a:r>
              <a:rPr lang="en-US" sz="1400" b="1" spc="-4" dirty="0">
                <a:latin typeface="Century Gothic" panose="020B0502020202020204" pitchFamily="34" charset="0"/>
                <a:cs typeface="Calibri"/>
              </a:rPr>
              <a:t> </a:t>
            </a:r>
            <a:r>
              <a:rPr lang="en-US" sz="1400" b="1" dirty="0">
                <a:latin typeface="Century Gothic" panose="020B0502020202020204" pitchFamily="34" charset="0"/>
              </a:rPr>
              <a:t>distance bikeways</a:t>
            </a:r>
            <a:r>
              <a:rPr lang="en-US" sz="1400" b="1" spc="-4" dirty="0">
                <a:latin typeface="Century Gothic" panose="020B0502020202020204" pitchFamily="34" charset="0"/>
                <a:cs typeface="Calibri"/>
              </a:rPr>
              <a:t>: </a:t>
            </a:r>
            <a:r>
              <a:rPr lang="en-US" sz="1400" b="1" dirty="0">
                <a:latin typeface="Century Gothic" panose="020B0502020202020204" pitchFamily="34" charset="0"/>
              </a:rPr>
              <a:t>Connect regional bicycle networks along highways”</a:t>
            </a:r>
          </a:p>
        </p:txBody>
      </p:sp>
      <p:pic>
        <p:nvPicPr>
          <p:cNvPr id="11" name="Picture 10">
            <a:extLst>
              <a:ext uri="{FF2B5EF4-FFF2-40B4-BE49-F238E27FC236}">
                <a16:creationId xmlns:a16="http://schemas.microsoft.com/office/drawing/2014/main" id="{F5710D47-7569-8DF8-ECA9-C4271BF917DC}"/>
              </a:ext>
            </a:extLst>
          </p:cNvPr>
          <p:cNvPicPr>
            <a:picLocks noChangeAspect="1"/>
          </p:cNvPicPr>
          <p:nvPr/>
        </p:nvPicPr>
        <p:blipFill>
          <a:blip r:embed="rId2" cstate="print"/>
          <a:stretch>
            <a:fillRect/>
          </a:stretch>
        </p:blipFill>
        <p:spPr>
          <a:xfrm>
            <a:off x="5638800" y="4283754"/>
            <a:ext cx="4259556" cy="3334240"/>
          </a:xfrm>
          <a:prstGeom prst="rect">
            <a:avLst/>
          </a:prstGeom>
        </p:spPr>
      </p:pic>
      <p:pic>
        <p:nvPicPr>
          <p:cNvPr id="7" name="Picture 6">
            <a:extLst>
              <a:ext uri="{FF2B5EF4-FFF2-40B4-BE49-F238E27FC236}">
                <a16:creationId xmlns:a16="http://schemas.microsoft.com/office/drawing/2014/main" id="{952E3B9F-D5B6-20E5-8DB3-68DEDF1A5C07}"/>
              </a:ext>
            </a:extLst>
          </p:cNvPr>
          <p:cNvPicPr>
            <a:picLocks noChangeAspect="1"/>
          </p:cNvPicPr>
          <p:nvPr/>
        </p:nvPicPr>
        <p:blipFill rotWithShape="1">
          <a:blip r:embed="rId3" cstate="print"/>
          <a:srcRect r="12903" b="13658"/>
          <a:stretch/>
        </p:blipFill>
        <p:spPr>
          <a:xfrm>
            <a:off x="5715000" y="354256"/>
            <a:ext cx="4114801" cy="3681174"/>
          </a:xfrm>
          <a:prstGeom prst="rect">
            <a:avLst/>
          </a:prstGeom>
        </p:spPr>
      </p:pic>
      <p:grpSp>
        <p:nvGrpSpPr>
          <p:cNvPr id="23" name="Group 22">
            <a:extLst>
              <a:ext uri="{FF2B5EF4-FFF2-40B4-BE49-F238E27FC236}">
                <a16:creationId xmlns:a16="http://schemas.microsoft.com/office/drawing/2014/main" id="{4C4113FF-D1F3-4220-A80B-394B94353A4B}"/>
              </a:ext>
            </a:extLst>
          </p:cNvPr>
          <p:cNvGrpSpPr/>
          <p:nvPr/>
        </p:nvGrpSpPr>
        <p:grpSpPr>
          <a:xfrm>
            <a:off x="76200" y="76200"/>
            <a:ext cx="9874732" cy="1204647"/>
            <a:chOff x="76200" y="76200"/>
            <a:chExt cx="9874732" cy="1204647"/>
          </a:xfrm>
        </p:grpSpPr>
        <p:grpSp>
          <p:nvGrpSpPr>
            <p:cNvPr id="31" name="object 2">
              <a:extLst>
                <a:ext uri="{FF2B5EF4-FFF2-40B4-BE49-F238E27FC236}">
                  <a16:creationId xmlns:a16="http://schemas.microsoft.com/office/drawing/2014/main" id="{91725F7A-27AF-4612-AB97-5F1AF106AAB8}"/>
                </a:ext>
              </a:extLst>
            </p:cNvPr>
            <p:cNvGrpSpPr/>
            <p:nvPr/>
          </p:nvGrpSpPr>
          <p:grpSpPr>
            <a:xfrm>
              <a:off x="76200" y="146857"/>
              <a:ext cx="9874732" cy="1133990"/>
              <a:chOff x="202692" y="312419"/>
              <a:chExt cx="9629775" cy="1133990"/>
            </a:xfrm>
          </p:grpSpPr>
          <p:sp>
            <p:nvSpPr>
              <p:cNvPr id="35" name="object 5">
                <a:extLst>
                  <a:ext uri="{FF2B5EF4-FFF2-40B4-BE49-F238E27FC236}">
                    <a16:creationId xmlns:a16="http://schemas.microsoft.com/office/drawing/2014/main" id="{CDAE6465-2F47-4D60-8BB3-730ABD70E29E}"/>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36" name="object 6">
                <a:extLst>
                  <a:ext uri="{FF2B5EF4-FFF2-40B4-BE49-F238E27FC236}">
                    <a16:creationId xmlns:a16="http://schemas.microsoft.com/office/drawing/2014/main" id="{38889AEA-2C14-47C6-813C-DC72CFA683B3}"/>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32" name="object 10">
              <a:extLst>
                <a:ext uri="{FF2B5EF4-FFF2-40B4-BE49-F238E27FC236}">
                  <a16:creationId xmlns:a16="http://schemas.microsoft.com/office/drawing/2014/main" id="{6CE3C563-25B4-4709-AB55-BD3F115A9BF1}"/>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33" name="object 3">
              <a:extLst>
                <a:ext uri="{FF2B5EF4-FFF2-40B4-BE49-F238E27FC236}">
                  <a16:creationId xmlns:a16="http://schemas.microsoft.com/office/drawing/2014/main" id="{F5699802-4D1A-428C-9791-0923C71A315C}"/>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34" name="Picture 33" descr="Icon&#10;&#10;Description automatically generated">
              <a:extLst>
                <a:ext uri="{FF2B5EF4-FFF2-40B4-BE49-F238E27FC236}">
                  <a16:creationId xmlns:a16="http://schemas.microsoft.com/office/drawing/2014/main" id="{7207662A-6CF2-4C6A-94A6-D32A9B65AE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pic>
        <p:nvPicPr>
          <p:cNvPr id="4" name="Picture 3">
            <a:extLst>
              <a:ext uri="{FF2B5EF4-FFF2-40B4-BE49-F238E27FC236}">
                <a16:creationId xmlns:a16="http://schemas.microsoft.com/office/drawing/2014/main" id="{43EB498E-DAB6-EF2D-9ED6-1E19AA71DE2D}"/>
              </a:ext>
            </a:extLst>
          </p:cNvPr>
          <p:cNvPicPr>
            <a:picLocks noChangeAspect="1"/>
          </p:cNvPicPr>
          <p:nvPr/>
        </p:nvPicPr>
        <p:blipFill>
          <a:blip r:embed="rId5" cstate="print"/>
          <a:stretch>
            <a:fillRect/>
          </a:stretch>
        </p:blipFill>
        <p:spPr>
          <a:xfrm>
            <a:off x="5439383" y="1570305"/>
            <a:ext cx="2028217" cy="2620695"/>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4A21D6D5-3F13-5B86-4BB5-367C43453E74}"/>
              </a:ext>
            </a:extLst>
          </p:cNvPr>
          <p:cNvPicPr>
            <a:picLocks noChangeAspect="1"/>
          </p:cNvPicPr>
          <p:nvPr/>
        </p:nvPicPr>
        <p:blipFill>
          <a:blip r:embed="rId6" cstate="print"/>
          <a:stretch>
            <a:fillRect/>
          </a:stretch>
        </p:blipFill>
        <p:spPr>
          <a:xfrm>
            <a:off x="8001000" y="5152220"/>
            <a:ext cx="1949932" cy="2515652"/>
          </a:xfrm>
          <a:prstGeom prst="rect">
            <a:avLst/>
          </a:prstGeom>
          <a:effectLst>
            <a:outerShdw blurRad="50800" dist="38100" dir="2700000" algn="tl" rotWithShape="0">
              <a:prstClr val="black">
                <a:alpha val="40000"/>
              </a:prstClr>
            </a:outerShdw>
          </a:effectLst>
        </p:spPr>
      </p:pic>
      <p:sp>
        <p:nvSpPr>
          <p:cNvPr id="22" name="object 9">
            <a:extLst>
              <a:ext uri="{FF2B5EF4-FFF2-40B4-BE49-F238E27FC236}">
                <a16:creationId xmlns:a16="http://schemas.microsoft.com/office/drawing/2014/main" id="{53E76E03-6022-26F8-2585-0879D5BA42B2}"/>
              </a:ext>
            </a:extLst>
          </p:cNvPr>
          <p:cNvSpPr txBox="1"/>
          <p:nvPr/>
        </p:nvSpPr>
        <p:spPr>
          <a:xfrm>
            <a:off x="457200" y="4155332"/>
            <a:ext cx="5181600" cy="3146071"/>
          </a:xfrm>
          <a:prstGeom prst="rect">
            <a:avLst/>
          </a:prstGeom>
        </p:spPr>
        <p:txBody>
          <a:bodyPr vert="horz" wrap="square" lIns="0" tIns="9225" rIns="0" bIns="0" rtlCol="0">
            <a:spAutoFit/>
          </a:bodyPr>
          <a:lstStyle/>
          <a:p>
            <a:pPr marL="9224">
              <a:spcBef>
                <a:spcPts val="73"/>
              </a:spcBef>
            </a:pPr>
            <a:r>
              <a:rPr lang="en-US" sz="2000" b="1" spc="-14" dirty="0">
                <a:solidFill>
                  <a:srgbClr val="51C5B4"/>
                </a:solidFill>
                <a:latin typeface="Century Gothic" panose="020B0502020202020204" pitchFamily="34" charset="0"/>
                <a:cs typeface="Calibri"/>
              </a:rPr>
              <a:t>Advance 2019 Capital-Alamo Connections Study</a:t>
            </a:r>
          </a:p>
          <a:p>
            <a:pPr marL="180674" indent="-171450">
              <a:spcBef>
                <a:spcPts val="73"/>
              </a:spcBef>
              <a:buFont typeface="Arial" panose="020B0604020202020204" pitchFamily="34" charset="0"/>
              <a:buChar char="•"/>
            </a:pPr>
            <a:endParaRPr lang="en-US" sz="900" b="1" dirty="0">
              <a:latin typeface="Century Gothic" panose="020B0502020202020204" pitchFamily="34" charset="0"/>
              <a:cs typeface="Calibri"/>
            </a:endParaRPr>
          </a:p>
          <a:p>
            <a:pPr marL="294975" indent="-285750">
              <a:spcBef>
                <a:spcPts val="4"/>
              </a:spcBef>
              <a:buFont typeface="Arial" panose="020B0604020202020204" pitchFamily="34" charset="0"/>
              <a:buChar char="•"/>
              <a:tabLst>
                <a:tab pos="174792" algn="l"/>
                <a:tab pos="175254" algn="l"/>
              </a:tabLst>
            </a:pPr>
            <a:r>
              <a:rPr lang="en-US" sz="1400" dirty="0">
                <a:latin typeface="Century Gothic" panose="020B0502020202020204" pitchFamily="34" charset="0"/>
              </a:rPr>
              <a:t>Part of “Mid Term” Regional Coordination Strategies </a:t>
            </a:r>
            <a:r>
              <a:rPr lang="en-US" sz="1400" spc="-4" dirty="0">
                <a:latin typeface="Century Gothic" panose="020B0502020202020204" pitchFamily="34" charset="0"/>
                <a:cs typeface="Calibri"/>
              </a:rPr>
              <a:t>to be implemented from 2025-2035 calls out action to </a:t>
            </a:r>
            <a:r>
              <a:rPr lang="en-US" sz="1400" b="1" i="1" dirty="0">
                <a:latin typeface="Century Gothic" panose="020B0502020202020204" pitchFamily="34" charset="0"/>
              </a:rPr>
              <a:t>promote potential interregional bicycle routes and new long</a:t>
            </a:r>
            <a:r>
              <a:rPr lang="en-US" sz="1400" b="1" i="1" spc="-4" dirty="0">
                <a:latin typeface="Century Gothic" panose="020B0502020202020204" pitchFamily="34" charset="0"/>
                <a:cs typeface="Calibri"/>
              </a:rPr>
              <a:t> </a:t>
            </a:r>
            <a:r>
              <a:rPr lang="en-US" sz="1400" b="1" i="1" dirty="0">
                <a:latin typeface="Century Gothic" panose="020B0502020202020204" pitchFamily="34" charset="0"/>
              </a:rPr>
              <a:t>distance bikeways</a:t>
            </a:r>
            <a:r>
              <a:rPr lang="en-US" sz="1400" b="1" i="1" spc="-4" dirty="0">
                <a:latin typeface="Century Gothic" panose="020B0502020202020204" pitchFamily="34" charset="0"/>
                <a:cs typeface="Calibri"/>
              </a:rPr>
              <a:t>:</a:t>
            </a:r>
          </a:p>
          <a:p>
            <a:pPr marL="742950" lvl="1" indent="-285750">
              <a:spcBef>
                <a:spcPts val="4"/>
              </a:spcBef>
              <a:buFont typeface="Arial" panose="020B0604020202020204" pitchFamily="34" charset="0"/>
              <a:buChar char="•"/>
              <a:tabLst>
                <a:tab pos="174792" algn="l"/>
                <a:tab pos="175254" algn="l"/>
              </a:tabLst>
            </a:pPr>
            <a:r>
              <a:rPr lang="en-US" sz="1400" dirty="0">
                <a:latin typeface="Century Gothic" panose="020B0502020202020204" pitchFamily="34" charset="0"/>
              </a:rPr>
              <a:t>Connect regional bicycle networks along highways</a:t>
            </a:r>
            <a:endParaRPr lang="en-US" sz="1400" spc="-4" dirty="0">
              <a:latin typeface="Century Gothic" panose="020B0502020202020204" pitchFamily="34" charset="0"/>
              <a:cs typeface="Calibri"/>
            </a:endParaRPr>
          </a:p>
          <a:p>
            <a:pPr marL="742950" lvl="1" indent="-285750">
              <a:spcBef>
                <a:spcPts val="4"/>
              </a:spcBef>
              <a:buFont typeface="Arial" panose="020B0604020202020204" pitchFamily="34" charset="0"/>
              <a:buChar char="•"/>
              <a:tabLst>
                <a:tab pos="174792" algn="l"/>
                <a:tab pos="175254" algn="l"/>
              </a:tabLst>
            </a:pPr>
            <a:r>
              <a:rPr lang="en-US" sz="1400" dirty="0">
                <a:latin typeface="Century Gothic" panose="020B0502020202020204" pitchFamily="34" charset="0"/>
              </a:rPr>
              <a:t>Coordinate regional bicycle routes with transit agencies for connectivity</a:t>
            </a:r>
          </a:p>
          <a:p>
            <a:pPr marL="742950" lvl="1" indent="-285750">
              <a:spcBef>
                <a:spcPts val="4"/>
              </a:spcBef>
              <a:buFont typeface="Arial" panose="020B0604020202020204" pitchFamily="34" charset="0"/>
              <a:buChar char="•"/>
              <a:tabLst>
                <a:tab pos="174792" algn="l"/>
                <a:tab pos="175254" algn="l"/>
              </a:tabLst>
            </a:pPr>
            <a:r>
              <a:rPr lang="en-US" sz="1400" dirty="0">
                <a:latin typeface="Century Gothic" panose="020B0502020202020204" pitchFamily="34" charset="0"/>
              </a:rPr>
              <a:t>Use regional technical partnerships to promote, fund, and construct interregional bikeways</a:t>
            </a:r>
          </a:p>
          <a:p>
            <a:pPr marL="285821" indent="-285750">
              <a:spcBef>
                <a:spcPts val="4"/>
              </a:spcBef>
              <a:buFont typeface="Arial" panose="020B0604020202020204" pitchFamily="34" charset="0"/>
              <a:buChar char="•"/>
              <a:tabLst>
                <a:tab pos="174792" algn="l"/>
                <a:tab pos="175254" algn="l"/>
              </a:tabLst>
            </a:pPr>
            <a:r>
              <a:rPr lang="en-US" sz="1400" b="1" dirty="0">
                <a:latin typeface="Century Gothic" panose="020B0502020202020204" pitchFamily="34" charset="0"/>
              </a:rPr>
              <a:t>Connections along and through TxDOT ROW can advance this goal.</a:t>
            </a:r>
          </a:p>
        </p:txBody>
      </p:sp>
      <p:sp>
        <p:nvSpPr>
          <p:cNvPr id="24" name="object 9">
            <a:extLst>
              <a:ext uri="{FF2B5EF4-FFF2-40B4-BE49-F238E27FC236}">
                <a16:creationId xmlns:a16="http://schemas.microsoft.com/office/drawing/2014/main" id="{C143EC8A-0750-E586-9D79-87F893E72BBE}"/>
              </a:ext>
            </a:extLst>
          </p:cNvPr>
          <p:cNvSpPr txBox="1"/>
          <p:nvPr/>
        </p:nvSpPr>
        <p:spPr>
          <a:xfrm>
            <a:off x="468493" y="2095101"/>
            <a:ext cx="5049176" cy="1761077"/>
          </a:xfrm>
          <a:prstGeom prst="rect">
            <a:avLst/>
          </a:prstGeom>
        </p:spPr>
        <p:txBody>
          <a:bodyPr vert="horz" wrap="square" lIns="0" tIns="9225" rIns="0" bIns="0" rtlCol="0">
            <a:spAutoFit/>
          </a:bodyPr>
          <a:lstStyle/>
          <a:p>
            <a:pPr marL="9224">
              <a:spcBef>
                <a:spcPts val="73"/>
              </a:spcBef>
            </a:pPr>
            <a:r>
              <a:rPr lang="en-US" sz="2000" b="1" spc="-14" dirty="0">
                <a:solidFill>
                  <a:srgbClr val="51C5B4"/>
                </a:solidFill>
                <a:latin typeface="Century Gothic" panose="020B0502020202020204" pitchFamily="34" charset="0"/>
                <a:cs typeface="Calibri"/>
              </a:rPr>
              <a:t>2018 Texas Bicycle Tourism Trails Route</a:t>
            </a:r>
            <a:endParaRPr lang="en-US" sz="2000" b="1" spc="-7" dirty="0">
              <a:solidFill>
                <a:srgbClr val="51C5B4"/>
              </a:solidFill>
              <a:latin typeface="Century Gothic" panose="020B0502020202020204" pitchFamily="34" charset="0"/>
              <a:cs typeface="Calibri"/>
            </a:endParaRPr>
          </a:p>
          <a:p>
            <a:pPr marL="9224">
              <a:spcBef>
                <a:spcPts val="73"/>
              </a:spcBef>
            </a:pPr>
            <a:endParaRPr sz="900" b="1" dirty="0">
              <a:latin typeface="Century Gothic" panose="020B0502020202020204" pitchFamily="34" charset="0"/>
              <a:cs typeface="Calibri"/>
            </a:endParaRPr>
          </a:p>
          <a:p>
            <a:pPr marL="294975" indent="-285750">
              <a:spcBef>
                <a:spcPts val="4"/>
              </a:spcBef>
              <a:buFont typeface="Arial" panose="020B0604020202020204" pitchFamily="34" charset="0"/>
              <a:buChar char="•"/>
              <a:tabLst>
                <a:tab pos="174792" algn="l"/>
                <a:tab pos="175254" algn="l"/>
              </a:tabLst>
            </a:pPr>
            <a:r>
              <a:rPr lang="en-US" sz="1400" spc="-4" dirty="0">
                <a:latin typeface="Century Gothic" panose="020B0502020202020204" pitchFamily="34" charset="0"/>
                <a:cs typeface="Calibri"/>
              </a:rPr>
              <a:t>A “connecting spur” within the BTTS study runs directly along the Great Springs Project trail corridor. </a:t>
            </a:r>
          </a:p>
          <a:p>
            <a:pPr marL="9225">
              <a:spcBef>
                <a:spcPts val="4"/>
              </a:spcBef>
              <a:tabLst>
                <a:tab pos="174792" algn="l"/>
                <a:tab pos="175254" algn="l"/>
              </a:tabLst>
            </a:pPr>
            <a:endParaRPr lang="en-US" sz="600" spc="-4" dirty="0">
              <a:latin typeface="Century Gothic" panose="020B0502020202020204" pitchFamily="34" charset="0"/>
              <a:cs typeface="Calibri"/>
            </a:endParaRPr>
          </a:p>
          <a:p>
            <a:pPr marL="294975" indent="-285750">
              <a:spcBef>
                <a:spcPts val="4"/>
              </a:spcBef>
              <a:buFont typeface="Arial" panose="020B0604020202020204" pitchFamily="34" charset="0"/>
              <a:buChar char="•"/>
              <a:tabLst>
                <a:tab pos="174792" algn="l"/>
                <a:tab pos="175254" algn="l"/>
              </a:tabLst>
            </a:pPr>
            <a:r>
              <a:rPr lang="en-US" sz="1400" spc="-4" dirty="0">
                <a:latin typeface="Century Gothic" panose="020B0502020202020204" pitchFamily="34" charset="0"/>
                <a:cs typeface="Calibri"/>
              </a:rPr>
              <a:t>The TxDOT BTTS route follows City of San Antonio Trails. </a:t>
            </a:r>
          </a:p>
          <a:p>
            <a:pPr marL="9225">
              <a:spcBef>
                <a:spcPts val="4"/>
              </a:spcBef>
              <a:tabLst>
                <a:tab pos="174792" algn="l"/>
                <a:tab pos="175254" algn="l"/>
              </a:tabLst>
            </a:pPr>
            <a:endParaRPr lang="en-US" sz="800" spc="-4" dirty="0">
              <a:latin typeface="Century Gothic" panose="020B0502020202020204" pitchFamily="34" charset="0"/>
              <a:cs typeface="Calibri"/>
            </a:endParaRPr>
          </a:p>
          <a:p>
            <a:pPr marL="294975" indent="-285750">
              <a:spcBef>
                <a:spcPts val="4"/>
              </a:spcBef>
              <a:buFont typeface="Arial" panose="020B0604020202020204" pitchFamily="34" charset="0"/>
              <a:buChar char="•"/>
              <a:tabLst>
                <a:tab pos="174792" algn="l"/>
                <a:tab pos="175254" algn="l"/>
              </a:tabLst>
            </a:pPr>
            <a:r>
              <a:rPr lang="en-US" sz="1400" b="1" spc="-4" dirty="0">
                <a:latin typeface="Century Gothic" panose="020B0502020202020204" pitchFamily="34" charset="0"/>
                <a:cs typeface="Calibri"/>
              </a:rPr>
              <a:t>Some BTTS existing route sections in TXDOT ROW can be upgraded to meet BTTS Design Guidance. </a:t>
            </a:r>
            <a:endParaRPr sz="1400" b="1" dirty="0">
              <a:latin typeface="Century Gothic" panose="020B0502020202020204" pitchFamily="34" charset="0"/>
              <a:cs typeface="Calibri"/>
            </a:endParaRPr>
          </a:p>
        </p:txBody>
      </p:sp>
      <p:sp>
        <p:nvSpPr>
          <p:cNvPr id="18" name="object 12">
            <a:extLst>
              <a:ext uri="{FF2B5EF4-FFF2-40B4-BE49-F238E27FC236}">
                <a16:creationId xmlns:a16="http://schemas.microsoft.com/office/drawing/2014/main" id="{9E47B991-3088-B15B-11FB-BB27511420DE}"/>
              </a:ext>
            </a:extLst>
          </p:cNvPr>
          <p:cNvSpPr txBox="1"/>
          <p:nvPr/>
        </p:nvSpPr>
        <p:spPr>
          <a:xfrm>
            <a:off x="457200" y="1276522"/>
            <a:ext cx="4953000" cy="642385"/>
          </a:xfrm>
          <a:prstGeom prst="rect">
            <a:avLst/>
          </a:prstGeom>
        </p:spPr>
        <p:txBody>
          <a:bodyPr vert="horz" wrap="square" lIns="0" tIns="178972" rIns="0" bIns="0" rtlCol="0">
            <a:spAutoFit/>
          </a:bodyPr>
          <a:lstStyle/>
          <a:p>
            <a:pPr marL="9224"/>
            <a:r>
              <a:rPr lang="en-US" sz="3000" b="1" dirty="0">
                <a:solidFill>
                  <a:srgbClr val="059688"/>
                </a:solidFill>
                <a:latin typeface="Century Gothic" panose="020B0502020202020204" pitchFamily="34" charset="0"/>
                <a:cs typeface="Calibri"/>
              </a:rPr>
              <a:t>Regional Planning Efforts</a:t>
            </a:r>
          </a:p>
        </p:txBody>
      </p:sp>
    </p:spTree>
    <p:extLst>
      <p:ext uri="{BB962C8B-B14F-4D97-AF65-F5344CB8AC3E}">
        <p14:creationId xmlns:p14="http://schemas.microsoft.com/office/powerpoint/2010/main" val="3666453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3AADEB7-6812-430B-9D14-EBFD09DF8D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1398108"/>
            <a:ext cx="6185030" cy="5133954"/>
          </a:xfrm>
          <a:prstGeom prst="rect">
            <a:avLst/>
          </a:prstGeom>
        </p:spPr>
      </p:pic>
      <p:grpSp>
        <p:nvGrpSpPr>
          <p:cNvPr id="23" name="Group 22">
            <a:extLst>
              <a:ext uri="{FF2B5EF4-FFF2-40B4-BE49-F238E27FC236}">
                <a16:creationId xmlns:a16="http://schemas.microsoft.com/office/drawing/2014/main" id="{4C4113FF-D1F3-4220-A80B-394B94353A4B}"/>
              </a:ext>
            </a:extLst>
          </p:cNvPr>
          <p:cNvGrpSpPr/>
          <p:nvPr/>
        </p:nvGrpSpPr>
        <p:grpSpPr>
          <a:xfrm>
            <a:off x="76200" y="76200"/>
            <a:ext cx="9874732" cy="1204647"/>
            <a:chOff x="76200" y="76200"/>
            <a:chExt cx="9874732" cy="1204647"/>
          </a:xfrm>
        </p:grpSpPr>
        <p:grpSp>
          <p:nvGrpSpPr>
            <p:cNvPr id="31" name="object 2">
              <a:extLst>
                <a:ext uri="{FF2B5EF4-FFF2-40B4-BE49-F238E27FC236}">
                  <a16:creationId xmlns:a16="http://schemas.microsoft.com/office/drawing/2014/main" id="{91725F7A-27AF-4612-AB97-5F1AF106AAB8}"/>
                </a:ext>
              </a:extLst>
            </p:cNvPr>
            <p:cNvGrpSpPr/>
            <p:nvPr/>
          </p:nvGrpSpPr>
          <p:grpSpPr>
            <a:xfrm>
              <a:off x="76200" y="146857"/>
              <a:ext cx="9874732" cy="1133990"/>
              <a:chOff x="202692" y="312419"/>
              <a:chExt cx="9629775" cy="1133990"/>
            </a:xfrm>
          </p:grpSpPr>
          <p:sp>
            <p:nvSpPr>
              <p:cNvPr id="35" name="object 5">
                <a:extLst>
                  <a:ext uri="{FF2B5EF4-FFF2-40B4-BE49-F238E27FC236}">
                    <a16:creationId xmlns:a16="http://schemas.microsoft.com/office/drawing/2014/main" id="{CDAE6465-2F47-4D60-8BB3-730ABD70E29E}"/>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36" name="object 6">
                <a:extLst>
                  <a:ext uri="{FF2B5EF4-FFF2-40B4-BE49-F238E27FC236}">
                    <a16:creationId xmlns:a16="http://schemas.microsoft.com/office/drawing/2014/main" id="{38889AEA-2C14-47C6-813C-DC72CFA683B3}"/>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32" name="object 10">
              <a:extLst>
                <a:ext uri="{FF2B5EF4-FFF2-40B4-BE49-F238E27FC236}">
                  <a16:creationId xmlns:a16="http://schemas.microsoft.com/office/drawing/2014/main" id="{6CE3C563-25B4-4709-AB55-BD3F115A9BF1}"/>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33" name="object 3">
              <a:extLst>
                <a:ext uri="{FF2B5EF4-FFF2-40B4-BE49-F238E27FC236}">
                  <a16:creationId xmlns:a16="http://schemas.microsoft.com/office/drawing/2014/main" id="{F5699802-4D1A-428C-9791-0923C71A315C}"/>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34" name="Picture 33" descr="Icon&#10;&#10;Description automatically generated">
              <a:extLst>
                <a:ext uri="{FF2B5EF4-FFF2-40B4-BE49-F238E27FC236}">
                  <a16:creationId xmlns:a16="http://schemas.microsoft.com/office/drawing/2014/main" id="{7207662A-6CF2-4C6A-94A6-D32A9B65AE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38" name="object 12">
            <a:extLst>
              <a:ext uri="{FF2B5EF4-FFF2-40B4-BE49-F238E27FC236}">
                <a16:creationId xmlns:a16="http://schemas.microsoft.com/office/drawing/2014/main" id="{7B55BF6A-9790-4DEA-BC41-AB18FD4C95F4}"/>
              </a:ext>
            </a:extLst>
          </p:cNvPr>
          <p:cNvSpPr txBox="1"/>
          <p:nvPr/>
        </p:nvSpPr>
        <p:spPr>
          <a:xfrm>
            <a:off x="457200" y="1276522"/>
            <a:ext cx="4953000" cy="2027379"/>
          </a:xfrm>
          <a:prstGeom prst="rect">
            <a:avLst/>
          </a:prstGeom>
        </p:spPr>
        <p:txBody>
          <a:bodyPr vert="horz" wrap="square" lIns="0" tIns="178972" rIns="0" bIns="0" rtlCol="0">
            <a:spAutoFit/>
          </a:bodyPr>
          <a:lstStyle/>
          <a:p>
            <a:pPr marL="9224"/>
            <a:r>
              <a:rPr lang="en-US" sz="3000" b="1" dirty="0">
                <a:solidFill>
                  <a:srgbClr val="059688"/>
                </a:solidFill>
                <a:latin typeface="Century Gothic" panose="020B0502020202020204" pitchFamily="34" charset="0"/>
                <a:cs typeface="Calibri"/>
              </a:rPr>
              <a:t>Regional Planning Efforts</a:t>
            </a:r>
          </a:p>
          <a:p>
            <a:pPr marR="3689">
              <a:spcBef>
                <a:spcPts val="1200"/>
              </a:spcBef>
            </a:pPr>
            <a:r>
              <a:rPr lang="en-US" sz="2000" dirty="0">
                <a:latin typeface="Century Gothic" panose="020B0502020202020204" pitchFamily="34" charset="0"/>
                <a:cs typeface="Calibri"/>
              </a:rPr>
              <a:t>In AAMPO’s Mobility 2050 Long Range Plan, Great Springs Project is recognized as a potential partner for IIJA funding to improve interregional mobility. </a:t>
            </a:r>
            <a:endParaRPr sz="2000" dirty="0">
              <a:latin typeface="Century Gothic" panose="020B0502020202020204" pitchFamily="34" charset="0"/>
              <a:cs typeface="Calibri"/>
            </a:endParaRPr>
          </a:p>
        </p:txBody>
      </p:sp>
      <p:pic>
        <p:nvPicPr>
          <p:cNvPr id="3" name="Picture 2">
            <a:extLst>
              <a:ext uri="{FF2B5EF4-FFF2-40B4-BE49-F238E27FC236}">
                <a16:creationId xmlns:a16="http://schemas.microsoft.com/office/drawing/2014/main" id="{DA74CCCA-C85A-47C8-8D59-D6D75AF0869A}"/>
              </a:ext>
            </a:extLst>
          </p:cNvPr>
          <p:cNvPicPr>
            <a:picLocks noChangeAspect="1"/>
          </p:cNvPicPr>
          <p:nvPr/>
        </p:nvPicPr>
        <p:blipFill>
          <a:blip r:embed="rId4" cstate="print"/>
          <a:stretch>
            <a:fillRect/>
          </a:stretch>
        </p:blipFill>
        <p:spPr>
          <a:xfrm>
            <a:off x="7671916" y="4794954"/>
            <a:ext cx="2279016" cy="2946642"/>
          </a:xfrm>
          <a:prstGeom prst="rect">
            <a:avLst/>
          </a:prstGeom>
        </p:spPr>
      </p:pic>
      <p:sp>
        <p:nvSpPr>
          <p:cNvPr id="18" name="Google Shape;338;p46">
            <a:extLst>
              <a:ext uri="{FF2B5EF4-FFF2-40B4-BE49-F238E27FC236}">
                <a16:creationId xmlns:a16="http://schemas.microsoft.com/office/drawing/2014/main" id="{9F89129A-C694-42D0-8B50-ED30E2D8E04A}"/>
              </a:ext>
            </a:extLst>
          </p:cNvPr>
          <p:cNvSpPr/>
          <p:nvPr/>
        </p:nvSpPr>
        <p:spPr>
          <a:xfrm>
            <a:off x="304800" y="3480095"/>
            <a:ext cx="3489079" cy="4055575"/>
          </a:xfrm>
          <a:prstGeom prst="round2DiagRect">
            <a:avLst>
              <a:gd name="adj1" fmla="val 16667"/>
              <a:gd name="adj2" fmla="val 0"/>
            </a:avLst>
          </a:prstGeom>
          <a:solidFill>
            <a:srgbClr val="25948E">
              <a:alpha val="76540"/>
            </a:srgbClr>
          </a:solidFill>
          <a:ln>
            <a:noFill/>
          </a:ln>
        </p:spPr>
        <p:txBody>
          <a:bodyPr spcFirstLastPara="1" wrap="square" lIns="100568" tIns="100568" rIns="100568" bIns="100568" anchor="ctr" anchorCtr="0">
            <a:noAutofit/>
          </a:bodyPr>
          <a:lstStyle/>
          <a:p>
            <a:endParaRPr sz="1980"/>
          </a:p>
        </p:txBody>
      </p:sp>
      <p:sp>
        <p:nvSpPr>
          <p:cNvPr id="19" name="Google Shape;339;p46">
            <a:extLst>
              <a:ext uri="{FF2B5EF4-FFF2-40B4-BE49-F238E27FC236}">
                <a16:creationId xmlns:a16="http://schemas.microsoft.com/office/drawing/2014/main" id="{C58962D1-7737-42F8-820C-3E8DA26F7C58}"/>
              </a:ext>
            </a:extLst>
          </p:cNvPr>
          <p:cNvSpPr txBox="1"/>
          <p:nvPr/>
        </p:nvSpPr>
        <p:spPr>
          <a:xfrm>
            <a:off x="547305" y="3601681"/>
            <a:ext cx="3186495" cy="3953358"/>
          </a:xfrm>
          <a:prstGeom prst="rect">
            <a:avLst/>
          </a:prstGeom>
          <a:noFill/>
          <a:ln>
            <a:noFill/>
          </a:ln>
        </p:spPr>
        <p:txBody>
          <a:bodyPr spcFirstLastPara="1" wrap="square" lIns="100568" tIns="100568" rIns="100568" bIns="100568" anchor="t" anchorCtr="0">
            <a:spAutoFit/>
          </a:bodyPr>
          <a:lstStyle/>
          <a:p>
            <a:pPr>
              <a:lnSpc>
                <a:spcPct val="115000"/>
              </a:lnSpc>
            </a:pPr>
            <a:r>
              <a:rPr lang="en-US" b="1" i="1" dirty="0">
                <a:solidFill>
                  <a:srgbClr val="FFFFFF"/>
                </a:solidFill>
              </a:rPr>
              <a:t>“With new eligibility requirements, the IIJA is providing a viable path to seeing the Great Springs Project become a reality. The IIJA allows non-profits to apply for grant funding and still maintains program funding for active transportation projects submitted to MPO’s for program funding.”</a:t>
            </a:r>
            <a:endParaRPr lang="en-US" sz="1600" b="1" i="1" dirty="0">
              <a:solidFill>
                <a:srgbClr val="FFFFFF"/>
              </a:solidFill>
            </a:endParaRPr>
          </a:p>
          <a:p>
            <a:pPr marL="502920" indent="502920"/>
            <a:r>
              <a:rPr lang="en" sz="1600" b="1" i="1" dirty="0">
                <a:solidFill>
                  <a:srgbClr val="FFFFFF"/>
                </a:solidFill>
              </a:rPr>
              <a:t> -</a:t>
            </a:r>
            <a:r>
              <a:rPr lang="en" sz="1600" dirty="0">
                <a:solidFill>
                  <a:srgbClr val="FFFFFF"/>
                </a:solidFill>
              </a:rPr>
              <a:t> Mobility 2050</a:t>
            </a:r>
            <a:endParaRPr sz="1600" dirty="0">
              <a:solidFill>
                <a:srgbClr val="FFFFFF"/>
              </a:solidFill>
            </a:endParaRPr>
          </a:p>
        </p:txBody>
      </p:sp>
    </p:spTree>
    <p:extLst>
      <p:ext uri="{BB962C8B-B14F-4D97-AF65-F5344CB8AC3E}">
        <p14:creationId xmlns:p14="http://schemas.microsoft.com/office/powerpoint/2010/main" val="4057411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6FBA3EC5-907B-884A-9440-3AFB2FA1B6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91"/>
          <a:stretch/>
        </p:blipFill>
        <p:spPr>
          <a:xfrm>
            <a:off x="1341819" y="5126671"/>
            <a:ext cx="1868033" cy="2399400"/>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descr="Diagram, timeline&#10;&#10;Description automatically generated">
            <a:extLst>
              <a:ext uri="{FF2B5EF4-FFF2-40B4-BE49-F238E27FC236}">
                <a16:creationId xmlns:a16="http://schemas.microsoft.com/office/drawing/2014/main" id="{7BC71DEB-F436-B476-9B1C-910475D9E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579" y="5121933"/>
            <a:ext cx="1884384" cy="2413737"/>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descr="A group of people walking on a path next to a body of water&#10;&#10;Description automatically generated with medium confidence">
            <a:extLst>
              <a:ext uri="{FF2B5EF4-FFF2-40B4-BE49-F238E27FC236}">
                <a16:creationId xmlns:a16="http://schemas.microsoft.com/office/drawing/2014/main" id="{C390CA8A-44C6-6880-A6D4-E7967E33AF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6925" y="5133523"/>
            <a:ext cx="1857436" cy="2385697"/>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descr="A picture containing diagram&#10;&#10;Description automatically generated">
            <a:extLst>
              <a:ext uri="{FF2B5EF4-FFF2-40B4-BE49-F238E27FC236}">
                <a16:creationId xmlns:a16="http://schemas.microsoft.com/office/drawing/2014/main" id="{8FA2A8EC-EE95-CC4D-F2BA-04EC98BD76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2287" y="5133523"/>
            <a:ext cx="1878388" cy="2423826"/>
          </a:xfrm>
          <a:prstGeom prst="rect">
            <a:avLst/>
          </a:prstGeom>
          <a:ln>
            <a:solidFill>
              <a:schemeClr val="tx1"/>
            </a:solidFill>
          </a:ln>
          <a:effectLst>
            <a:outerShdw blurRad="50800" dist="38100" dir="2700000" algn="tl" rotWithShape="0">
              <a:prstClr val="black">
                <a:alpha val="40000"/>
              </a:prstClr>
            </a:outerShdw>
          </a:effectLst>
        </p:spPr>
      </p:pic>
      <p:pic>
        <p:nvPicPr>
          <p:cNvPr id="17" name="Picture 16" descr="Map&#10;&#10;Description automatically generated">
            <a:extLst>
              <a:ext uri="{FF2B5EF4-FFF2-40B4-BE49-F238E27FC236}">
                <a16:creationId xmlns:a16="http://schemas.microsoft.com/office/drawing/2014/main" id="{C7DFF027-431F-18F3-97B7-775D0DECCE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0" y="2428196"/>
            <a:ext cx="1869363" cy="2413737"/>
          </a:xfrm>
          <a:prstGeom prst="rect">
            <a:avLst/>
          </a:prstGeom>
          <a:ln>
            <a:solidFill>
              <a:schemeClr val="tx1"/>
            </a:solidFill>
          </a:ln>
          <a:effectLst>
            <a:outerShdw blurRad="50800" dist="38100" dir="2700000" algn="tl" rotWithShape="0">
              <a:prstClr val="black">
                <a:alpha val="40000"/>
              </a:prstClr>
            </a:outerShdw>
          </a:effectLst>
        </p:spPr>
      </p:pic>
      <p:pic>
        <p:nvPicPr>
          <p:cNvPr id="21" name="Picture 20" descr="A picture containing text, smoke, steam, coming&#10;&#10;Description automatically generated">
            <a:extLst>
              <a:ext uri="{FF2B5EF4-FFF2-40B4-BE49-F238E27FC236}">
                <a16:creationId xmlns:a16="http://schemas.microsoft.com/office/drawing/2014/main" id="{9D26BC1E-BBB7-D84A-7FEF-68CF63645F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5732" y="2428196"/>
            <a:ext cx="1878629" cy="2413737"/>
          </a:xfrm>
          <a:prstGeom prst="rect">
            <a:avLst/>
          </a:prstGeom>
          <a:ln>
            <a:solidFill>
              <a:schemeClr val="tx1"/>
            </a:solidFill>
          </a:ln>
          <a:effectLst>
            <a:outerShdw blurRad="50800" dist="38100" dir="2700000" algn="tl" rotWithShape="0">
              <a:prstClr val="black">
                <a:alpha val="40000"/>
              </a:prstClr>
            </a:outerShdw>
          </a:effectLst>
        </p:spPr>
      </p:pic>
      <p:grpSp>
        <p:nvGrpSpPr>
          <p:cNvPr id="23" name="Group 22">
            <a:extLst>
              <a:ext uri="{FF2B5EF4-FFF2-40B4-BE49-F238E27FC236}">
                <a16:creationId xmlns:a16="http://schemas.microsoft.com/office/drawing/2014/main" id="{4C4113FF-D1F3-4220-A80B-394B94353A4B}"/>
              </a:ext>
            </a:extLst>
          </p:cNvPr>
          <p:cNvGrpSpPr/>
          <p:nvPr/>
        </p:nvGrpSpPr>
        <p:grpSpPr>
          <a:xfrm>
            <a:off x="76200" y="76200"/>
            <a:ext cx="9874732" cy="1204647"/>
            <a:chOff x="76200" y="76200"/>
            <a:chExt cx="9874732" cy="1204647"/>
          </a:xfrm>
        </p:grpSpPr>
        <p:grpSp>
          <p:nvGrpSpPr>
            <p:cNvPr id="31" name="object 2">
              <a:extLst>
                <a:ext uri="{FF2B5EF4-FFF2-40B4-BE49-F238E27FC236}">
                  <a16:creationId xmlns:a16="http://schemas.microsoft.com/office/drawing/2014/main" id="{91725F7A-27AF-4612-AB97-5F1AF106AAB8}"/>
                </a:ext>
              </a:extLst>
            </p:cNvPr>
            <p:cNvGrpSpPr/>
            <p:nvPr/>
          </p:nvGrpSpPr>
          <p:grpSpPr>
            <a:xfrm>
              <a:off x="76200" y="146857"/>
              <a:ext cx="9874732" cy="1133990"/>
              <a:chOff x="202692" y="312419"/>
              <a:chExt cx="9629775" cy="1133990"/>
            </a:xfrm>
          </p:grpSpPr>
          <p:sp>
            <p:nvSpPr>
              <p:cNvPr id="35" name="object 5">
                <a:extLst>
                  <a:ext uri="{FF2B5EF4-FFF2-40B4-BE49-F238E27FC236}">
                    <a16:creationId xmlns:a16="http://schemas.microsoft.com/office/drawing/2014/main" id="{CDAE6465-2F47-4D60-8BB3-730ABD70E29E}"/>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36" name="object 6">
                <a:extLst>
                  <a:ext uri="{FF2B5EF4-FFF2-40B4-BE49-F238E27FC236}">
                    <a16:creationId xmlns:a16="http://schemas.microsoft.com/office/drawing/2014/main" id="{38889AEA-2C14-47C6-813C-DC72CFA683B3}"/>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32" name="object 10">
              <a:extLst>
                <a:ext uri="{FF2B5EF4-FFF2-40B4-BE49-F238E27FC236}">
                  <a16:creationId xmlns:a16="http://schemas.microsoft.com/office/drawing/2014/main" id="{6CE3C563-25B4-4709-AB55-BD3F115A9BF1}"/>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33" name="object 3">
              <a:extLst>
                <a:ext uri="{FF2B5EF4-FFF2-40B4-BE49-F238E27FC236}">
                  <a16:creationId xmlns:a16="http://schemas.microsoft.com/office/drawing/2014/main" id="{F5699802-4D1A-428C-9791-0923C71A315C}"/>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34" name="Picture 33" descr="Icon&#10;&#10;Description automatically generated">
              <a:extLst>
                <a:ext uri="{FF2B5EF4-FFF2-40B4-BE49-F238E27FC236}">
                  <a16:creationId xmlns:a16="http://schemas.microsoft.com/office/drawing/2014/main" id="{7207662A-6CF2-4C6A-94A6-D32A9B65AE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38" name="object 12">
            <a:extLst>
              <a:ext uri="{FF2B5EF4-FFF2-40B4-BE49-F238E27FC236}">
                <a16:creationId xmlns:a16="http://schemas.microsoft.com/office/drawing/2014/main" id="{7B55BF6A-9790-4DEA-BC41-AB18FD4C95F4}"/>
              </a:ext>
            </a:extLst>
          </p:cNvPr>
          <p:cNvSpPr txBox="1"/>
          <p:nvPr/>
        </p:nvSpPr>
        <p:spPr>
          <a:xfrm>
            <a:off x="457200" y="1276522"/>
            <a:ext cx="4953000" cy="1104049"/>
          </a:xfrm>
          <a:prstGeom prst="rect">
            <a:avLst/>
          </a:prstGeom>
        </p:spPr>
        <p:txBody>
          <a:bodyPr vert="horz" wrap="square" lIns="0" tIns="178972" rIns="0" bIns="0" rtlCol="0">
            <a:spAutoFit/>
          </a:bodyPr>
          <a:lstStyle/>
          <a:p>
            <a:pPr marL="9224"/>
            <a:r>
              <a:rPr lang="en-US" sz="3000" b="1" dirty="0">
                <a:solidFill>
                  <a:srgbClr val="059688"/>
                </a:solidFill>
                <a:latin typeface="Century Gothic" panose="020B0502020202020204" pitchFamily="34" charset="0"/>
                <a:cs typeface="Calibri"/>
              </a:rPr>
              <a:t>Regional Planning Efforts</a:t>
            </a:r>
          </a:p>
          <a:p>
            <a:pPr marR="3689">
              <a:spcBef>
                <a:spcPts val="1200"/>
              </a:spcBef>
            </a:pPr>
            <a:endParaRPr lang="en-US" sz="2000" dirty="0">
              <a:latin typeface="Century Gothic" panose="020B0502020202020204" pitchFamily="34" charset="0"/>
              <a:cs typeface="Calibri"/>
            </a:endParaRPr>
          </a:p>
        </p:txBody>
      </p:sp>
      <p:sp>
        <p:nvSpPr>
          <p:cNvPr id="7" name="object 9">
            <a:extLst>
              <a:ext uri="{FF2B5EF4-FFF2-40B4-BE49-F238E27FC236}">
                <a16:creationId xmlns:a16="http://schemas.microsoft.com/office/drawing/2014/main" id="{E523A925-82D6-FB20-6780-92E9EED179CB}"/>
              </a:ext>
            </a:extLst>
          </p:cNvPr>
          <p:cNvSpPr txBox="1"/>
          <p:nvPr/>
        </p:nvSpPr>
        <p:spPr>
          <a:xfrm>
            <a:off x="468492" y="2095101"/>
            <a:ext cx="5932308" cy="2592073"/>
          </a:xfrm>
          <a:prstGeom prst="rect">
            <a:avLst/>
          </a:prstGeom>
        </p:spPr>
        <p:txBody>
          <a:bodyPr vert="horz" wrap="square" lIns="0" tIns="9225" rIns="0" bIns="0" rtlCol="0">
            <a:spAutoFit/>
          </a:bodyPr>
          <a:lstStyle/>
          <a:p>
            <a:pPr marR="3689"/>
            <a:r>
              <a:rPr lang="en-US" sz="2000" b="1" dirty="0">
                <a:solidFill>
                  <a:srgbClr val="51C5B4"/>
                </a:solidFill>
                <a:latin typeface="Century Gothic" panose="020B0502020202020204" pitchFamily="34" charset="0"/>
                <a:cs typeface="Calibri"/>
              </a:rPr>
              <a:t>Mobility 2050 is not the first AAMPO Plan highlighting key connections </a:t>
            </a:r>
          </a:p>
          <a:p>
            <a:pPr marR="3689"/>
            <a:r>
              <a:rPr lang="en-US" sz="2000" b="1" dirty="0">
                <a:solidFill>
                  <a:srgbClr val="51C5B4"/>
                </a:solidFill>
                <a:latin typeface="Century Gothic" panose="020B0502020202020204" pitchFamily="34" charset="0"/>
                <a:cs typeface="Calibri"/>
              </a:rPr>
              <a:t>in the Great Springs Project Network:</a:t>
            </a:r>
          </a:p>
          <a:p>
            <a:pPr marL="9224">
              <a:spcBef>
                <a:spcPts val="73"/>
              </a:spcBef>
            </a:pPr>
            <a:endParaRPr lang="en-US" sz="900" b="1" dirty="0">
              <a:latin typeface="Century Gothic" panose="020B0502020202020204" pitchFamily="34" charset="0"/>
              <a:cs typeface="Calibri"/>
            </a:endParaRPr>
          </a:p>
          <a:p>
            <a:pPr marL="294975" indent="-285750">
              <a:spcBef>
                <a:spcPts val="4"/>
              </a:spcBef>
              <a:buFont typeface="Arial" panose="020B0604020202020204" pitchFamily="34" charset="0"/>
              <a:buChar char="•"/>
              <a:tabLst>
                <a:tab pos="174792" algn="l"/>
                <a:tab pos="175254" algn="l"/>
              </a:tabLst>
            </a:pPr>
            <a:r>
              <a:rPr lang="en-US" sz="1400" dirty="0">
                <a:latin typeface="Century Gothic" panose="020B0502020202020204" pitchFamily="34" charset="0"/>
              </a:rPr>
              <a:t>Subregional Planning Study (April 2022)</a:t>
            </a:r>
          </a:p>
          <a:p>
            <a:pPr marL="294975" indent="-285750">
              <a:spcBef>
                <a:spcPts val="4"/>
              </a:spcBef>
              <a:buFont typeface="Arial" panose="020B0604020202020204" pitchFamily="34" charset="0"/>
              <a:buChar char="•"/>
              <a:tabLst>
                <a:tab pos="174792" algn="l"/>
                <a:tab pos="175254" algn="l"/>
              </a:tabLst>
            </a:pPr>
            <a:r>
              <a:rPr lang="en-US" sz="1400" dirty="0">
                <a:latin typeface="Century Gothic" panose="020B0502020202020204" pitchFamily="34" charset="0"/>
              </a:rPr>
              <a:t>Regional Thoroughfare Plan Study (October 2018)</a:t>
            </a:r>
          </a:p>
          <a:p>
            <a:pPr marL="294975" indent="-285750">
              <a:spcBef>
                <a:spcPts val="4"/>
              </a:spcBef>
              <a:buFont typeface="Arial" panose="020B0604020202020204" pitchFamily="34" charset="0"/>
              <a:buChar char="•"/>
              <a:tabLst>
                <a:tab pos="174792" algn="l"/>
                <a:tab pos="175254" algn="l"/>
              </a:tabLst>
            </a:pPr>
            <a:r>
              <a:rPr lang="en-US" sz="1400" dirty="0">
                <a:latin typeface="Century Gothic" panose="020B0502020202020204" pitchFamily="34" charset="0"/>
              </a:rPr>
              <a:t>Regional Bicycle &amp; Pedestrian Planning Study (2016)</a:t>
            </a:r>
          </a:p>
          <a:p>
            <a:pPr marL="294975" indent="-285750">
              <a:spcBef>
                <a:spcPts val="4"/>
              </a:spcBef>
              <a:buFont typeface="Arial" panose="020B0604020202020204" pitchFamily="34" charset="0"/>
              <a:buChar char="•"/>
              <a:tabLst>
                <a:tab pos="174792" algn="l"/>
                <a:tab pos="175254" algn="l"/>
              </a:tabLst>
            </a:pPr>
            <a:r>
              <a:rPr lang="en-US" sz="1400" dirty="0">
                <a:latin typeface="Century Gothic" panose="020B0502020202020204" pitchFamily="34" charset="0"/>
              </a:rPr>
              <a:t>East Corridor Multi-Modal Alternatives Plan (April 2003)</a:t>
            </a:r>
          </a:p>
          <a:p>
            <a:pPr marL="294975" indent="-285750">
              <a:spcBef>
                <a:spcPts val="4"/>
              </a:spcBef>
              <a:buFont typeface="Arial" panose="020B0604020202020204" pitchFamily="34" charset="0"/>
              <a:buChar char="•"/>
              <a:tabLst>
                <a:tab pos="174792" algn="l"/>
                <a:tab pos="175254" algn="l"/>
              </a:tabLst>
            </a:pPr>
            <a:r>
              <a:rPr lang="en-US" sz="1400" dirty="0">
                <a:latin typeface="Century Gothic" panose="020B0502020202020204" pitchFamily="34" charset="0"/>
              </a:rPr>
              <a:t>Bicycle Travel Patterns Survey</a:t>
            </a:r>
          </a:p>
          <a:p>
            <a:pPr marL="294975" indent="-285750">
              <a:spcBef>
                <a:spcPts val="4"/>
              </a:spcBef>
              <a:buFont typeface="Arial" panose="020B0604020202020204" pitchFamily="34" charset="0"/>
              <a:buChar char="•"/>
              <a:tabLst>
                <a:tab pos="174792" algn="l"/>
                <a:tab pos="175254" algn="l"/>
              </a:tabLst>
            </a:pPr>
            <a:r>
              <a:rPr lang="en-US" sz="1400" dirty="0">
                <a:latin typeface="Century Gothic" panose="020B0502020202020204" pitchFamily="34" charset="0"/>
              </a:rPr>
              <a:t>Alternatives Analysis of Multimodal Transportation 	   Improvements for Downtown San Antonio (2003)</a:t>
            </a:r>
          </a:p>
        </p:txBody>
      </p:sp>
    </p:spTree>
    <p:extLst>
      <p:ext uri="{BB962C8B-B14F-4D97-AF65-F5344CB8AC3E}">
        <p14:creationId xmlns:p14="http://schemas.microsoft.com/office/powerpoint/2010/main" val="1384682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7">
            <a:extLst>
              <a:ext uri="{FF2B5EF4-FFF2-40B4-BE49-F238E27FC236}">
                <a16:creationId xmlns:a16="http://schemas.microsoft.com/office/drawing/2014/main" id="{1BC93C30-88BB-514F-A4B3-C0668B457620}"/>
              </a:ext>
            </a:extLst>
          </p:cNvPr>
          <p:cNvSpPr txBox="1"/>
          <p:nvPr/>
        </p:nvSpPr>
        <p:spPr>
          <a:xfrm>
            <a:off x="457206" y="2041526"/>
            <a:ext cx="1717732" cy="317558"/>
          </a:xfrm>
          <a:prstGeom prst="rect">
            <a:avLst/>
          </a:prstGeom>
        </p:spPr>
        <p:txBody>
          <a:bodyPr vert="horz" wrap="square" lIns="0" tIns="9687" rIns="0" bIns="0" rtlCol="0">
            <a:spAutoFit/>
          </a:bodyPr>
          <a:lstStyle/>
          <a:p>
            <a:pPr marL="9224">
              <a:spcBef>
                <a:spcPts val="76"/>
              </a:spcBef>
            </a:pPr>
            <a:r>
              <a:rPr sz="2000" b="1" spc="-7" dirty="0">
                <a:solidFill>
                  <a:srgbClr val="51C5B4"/>
                </a:solidFill>
                <a:latin typeface="Century Gothic" panose="020B0502020202020204" pitchFamily="34" charset="0"/>
                <a:cs typeface="Calibri"/>
              </a:rPr>
              <a:t>L</a:t>
            </a:r>
            <a:r>
              <a:rPr sz="2000" b="1" dirty="0">
                <a:solidFill>
                  <a:srgbClr val="51C5B4"/>
                </a:solidFill>
                <a:latin typeface="Century Gothic" panose="020B0502020202020204" pitchFamily="34" charset="0"/>
                <a:cs typeface="Calibri"/>
              </a:rPr>
              <a:t>o</a:t>
            </a:r>
            <a:r>
              <a:rPr sz="2000" b="1" spc="-12" dirty="0">
                <a:solidFill>
                  <a:srgbClr val="51C5B4"/>
                </a:solidFill>
                <a:latin typeface="Century Gothic" panose="020B0502020202020204" pitchFamily="34" charset="0"/>
                <a:cs typeface="Calibri"/>
              </a:rPr>
              <a:t>c</a:t>
            </a:r>
            <a:r>
              <a:rPr sz="2000" b="1" dirty="0">
                <a:solidFill>
                  <a:srgbClr val="51C5B4"/>
                </a:solidFill>
                <a:latin typeface="Century Gothic" panose="020B0502020202020204" pitchFamily="34" charset="0"/>
                <a:cs typeface="Calibri"/>
              </a:rPr>
              <a:t>al</a:t>
            </a:r>
            <a:r>
              <a:rPr sz="2000" b="1" spc="-54" dirty="0">
                <a:solidFill>
                  <a:srgbClr val="51C5B4"/>
                </a:solidFill>
                <a:latin typeface="Century Gothic" panose="020B0502020202020204" pitchFamily="34" charset="0"/>
                <a:cs typeface="Calibri"/>
              </a:rPr>
              <a:t> </a:t>
            </a:r>
            <a:r>
              <a:rPr sz="2000" b="1" spc="-7" dirty="0">
                <a:solidFill>
                  <a:srgbClr val="51C5B4"/>
                </a:solidFill>
                <a:latin typeface="Century Gothic" panose="020B0502020202020204" pitchFamily="34" charset="0"/>
                <a:cs typeface="Calibri"/>
              </a:rPr>
              <a:t>Funds</a:t>
            </a:r>
            <a:endParaRPr sz="2000" b="1" dirty="0">
              <a:solidFill>
                <a:srgbClr val="51C5B4"/>
              </a:solidFill>
              <a:latin typeface="Century Gothic" panose="020B0502020202020204" pitchFamily="34" charset="0"/>
              <a:cs typeface="Calibri"/>
            </a:endParaRPr>
          </a:p>
        </p:txBody>
      </p:sp>
      <p:sp>
        <p:nvSpPr>
          <p:cNvPr id="5" name="object 8">
            <a:extLst>
              <a:ext uri="{FF2B5EF4-FFF2-40B4-BE49-F238E27FC236}">
                <a16:creationId xmlns:a16="http://schemas.microsoft.com/office/drawing/2014/main" id="{6E23B157-4AA4-A34D-A1CC-18A126CE015D}"/>
              </a:ext>
            </a:extLst>
          </p:cNvPr>
          <p:cNvSpPr txBox="1"/>
          <p:nvPr/>
        </p:nvSpPr>
        <p:spPr>
          <a:xfrm>
            <a:off x="457200" y="2400813"/>
            <a:ext cx="2549320" cy="2164218"/>
          </a:xfrm>
          <a:prstGeom prst="rect">
            <a:avLst/>
          </a:prstGeom>
        </p:spPr>
        <p:txBody>
          <a:bodyPr vert="horz" wrap="square" lIns="0" tIns="9687" rIns="0" bIns="0" rtlCol="0">
            <a:spAutoFit/>
          </a:bodyPr>
          <a:lstStyle/>
          <a:p>
            <a:pPr marL="175254" indent="-166029">
              <a:spcBef>
                <a:spcPts val="76"/>
              </a:spcBef>
              <a:buChar char="•"/>
              <a:tabLst>
                <a:tab pos="174792" algn="l"/>
                <a:tab pos="175254" algn="l"/>
              </a:tabLst>
            </a:pPr>
            <a:r>
              <a:rPr lang="en-US" sz="1400" spc="-4" dirty="0">
                <a:latin typeface="Century Gothic" panose="020B0502020202020204" pitchFamily="34" charset="0"/>
                <a:cs typeface="Calibri"/>
              </a:rPr>
              <a:t>Parks, Transportation, and Drainage Municipal </a:t>
            </a:r>
            <a:r>
              <a:rPr sz="1400" spc="-4" dirty="0">
                <a:latin typeface="Century Gothic" panose="020B0502020202020204" pitchFamily="34" charset="0"/>
                <a:cs typeface="Calibri"/>
              </a:rPr>
              <a:t>Bonds</a:t>
            </a:r>
            <a:endParaRPr sz="1400" dirty="0">
              <a:latin typeface="Century Gothic" panose="020B0502020202020204" pitchFamily="34" charset="0"/>
              <a:cs typeface="Calibri"/>
            </a:endParaRPr>
          </a:p>
          <a:p>
            <a:pPr marL="175254" indent="-166029">
              <a:buChar char="•"/>
              <a:tabLst>
                <a:tab pos="174792" algn="l"/>
                <a:tab pos="175254" algn="l"/>
              </a:tabLst>
            </a:pPr>
            <a:r>
              <a:rPr sz="1400" dirty="0">
                <a:latin typeface="Century Gothic" panose="020B0502020202020204" pitchFamily="34" charset="0"/>
                <a:cs typeface="Calibri"/>
              </a:rPr>
              <a:t>Flood</a:t>
            </a:r>
            <a:r>
              <a:rPr sz="1400" spc="-36" dirty="0">
                <a:latin typeface="Century Gothic" panose="020B0502020202020204" pitchFamily="34" charset="0"/>
                <a:cs typeface="Calibri"/>
              </a:rPr>
              <a:t> </a:t>
            </a:r>
            <a:r>
              <a:rPr lang="en-US" sz="1400" spc="-4" dirty="0">
                <a:latin typeface="Century Gothic" panose="020B0502020202020204" pitchFamily="34" charset="0"/>
                <a:cs typeface="Calibri"/>
              </a:rPr>
              <a:t>M</a:t>
            </a:r>
            <a:r>
              <a:rPr sz="1400" spc="-4" dirty="0">
                <a:latin typeface="Century Gothic" panose="020B0502020202020204" pitchFamily="34" charset="0"/>
                <a:cs typeface="Calibri"/>
              </a:rPr>
              <a:t>itigation</a:t>
            </a:r>
            <a:endParaRPr sz="1400" dirty="0">
              <a:latin typeface="Century Gothic" panose="020B0502020202020204" pitchFamily="34" charset="0"/>
              <a:cs typeface="Calibri"/>
            </a:endParaRPr>
          </a:p>
          <a:p>
            <a:pPr marL="175254" indent="-166029">
              <a:buChar char="•"/>
              <a:tabLst>
                <a:tab pos="174792" algn="l"/>
                <a:tab pos="175254" algn="l"/>
              </a:tabLst>
            </a:pPr>
            <a:r>
              <a:rPr sz="1400" spc="-54" dirty="0">
                <a:latin typeface="Century Gothic" panose="020B0502020202020204" pitchFamily="34" charset="0"/>
                <a:cs typeface="Calibri"/>
              </a:rPr>
              <a:t>W</a:t>
            </a:r>
            <a:r>
              <a:rPr sz="1400" spc="-29" dirty="0">
                <a:latin typeface="Century Gothic" panose="020B0502020202020204" pitchFamily="34" charset="0"/>
                <a:cs typeface="Calibri"/>
              </a:rPr>
              <a:t>at</a:t>
            </a:r>
            <a:r>
              <a:rPr sz="1400" spc="-22" dirty="0">
                <a:latin typeface="Century Gothic" panose="020B0502020202020204" pitchFamily="34" charset="0"/>
                <a:cs typeface="Calibri"/>
              </a:rPr>
              <a:t>e</a:t>
            </a:r>
            <a:r>
              <a:rPr sz="1400" dirty="0">
                <a:latin typeface="Century Gothic" panose="020B0502020202020204" pitchFamily="34" charset="0"/>
                <a:cs typeface="Calibri"/>
              </a:rPr>
              <a:t>r</a:t>
            </a:r>
            <a:r>
              <a:rPr sz="1400" spc="-29" dirty="0">
                <a:latin typeface="Century Gothic" panose="020B0502020202020204" pitchFamily="34" charset="0"/>
                <a:cs typeface="Calibri"/>
              </a:rPr>
              <a:t> </a:t>
            </a:r>
            <a:r>
              <a:rPr sz="1400" spc="-7" dirty="0">
                <a:latin typeface="Century Gothic" panose="020B0502020202020204" pitchFamily="34" charset="0"/>
                <a:cs typeface="Calibri"/>
              </a:rPr>
              <a:t>qu</a:t>
            </a:r>
            <a:r>
              <a:rPr sz="1400" spc="-4" dirty="0">
                <a:latin typeface="Century Gothic" panose="020B0502020202020204" pitchFamily="34" charset="0"/>
                <a:cs typeface="Calibri"/>
              </a:rPr>
              <a:t>a</a:t>
            </a:r>
            <a:r>
              <a:rPr sz="1400" dirty="0">
                <a:latin typeface="Century Gothic" panose="020B0502020202020204" pitchFamily="34" charset="0"/>
                <a:cs typeface="Calibri"/>
              </a:rPr>
              <a:t>li</a:t>
            </a:r>
            <a:r>
              <a:rPr sz="1400" spc="-4" dirty="0">
                <a:latin typeface="Century Gothic" panose="020B0502020202020204" pitchFamily="34" charset="0"/>
                <a:cs typeface="Calibri"/>
              </a:rPr>
              <a:t>t</a:t>
            </a:r>
            <a:r>
              <a:rPr sz="1400" dirty="0">
                <a:latin typeface="Century Gothic" panose="020B0502020202020204" pitchFamily="34" charset="0"/>
                <a:cs typeface="Calibri"/>
              </a:rPr>
              <a:t>y</a:t>
            </a:r>
            <a:r>
              <a:rPr sz="1400" spc="4" dirty="0">
                <a:latin typeface="Century Gothic" panose="020B0502020202020204" pitchFamily="34" charset="0"/>
                <a:cs typeface="Calibri"/>
              </a:rPr>
              <a:t> </a:t>
            </a:r>
            <a:r>
              <a:rPr sz="1400" spc="-7" dirty="0">
                <a:latin typeface="Century Gothic" panose="020B0502020202020204" pitchFamily="34" charset="0"/>
                <a:cs typeface="Calibri"/>
              </a:rPr>
              <a:t>p</a:t>
            </a:r>
            <a:r>
              <a:rPr sz="1400" spc="-18" dirty="0">
                <a:latin typeface="Century Gothic" panose="020B0502020202020204" pitchFamily="34" charset="0"/>
                <a:cs typeface="Calibri"/>
              </a:rPr>
              <a:t>r</a:t>
            </a:r>
            <a:r>
              <a:rPr sz="1400" dirty="0">
                <a:latin typeface="Century Gothic" panose="020B0502020202020204" pitchFamily="34" charset="0"/>
                <a:cs typeface="Calibri"/>
              </a:rPr>
              <a:t>o</a:t>
            </a:r>
            <a:r>
              <a:rPr sz="1400" spc="-12" dirty="0">
                <a:latin typeface="Century Gothic" panose="020B0502020202020204" pitchFamily="34" charset="0"/>
                <a:cs typeface="Calibri"/>
              </a:rPr>
              <a:t>t</a:t>
            </a:r>
            <a:r>
              <a:rPr sz="1400" spc="-4" dirty="0">
                <a:latin typeface="Century Gothic" panose="020B0502020202020204" pitchFamily="34" charset="0"/>
                <a:cs typeface="Calibri"/>
              </a:rPr>
              <a:t>e</a:t>
            </a:r>
            <a:r>
              <a:rPr sz="1400" spc="-7" dirty="0">
                <a:latin typeface="Century Gothic" panose="020B0502020202020204" pitchFamily="34" charset="0"/>
                <a:cs typeface="Calibri"/>
              </a:rPr>
              <a:t>c</a:t>
            </a:r>
            <a:r>
              <a:rPr sz="1400" spc="-4" dirty="0">
                <a:latin typeface="Century Gothic" panose="020B0502020202020204" pitchFamily="34" charset="0"/>
                <a:cs typeface="Calibri"/>
              </a:rPr>
              <a:t>t</a:t>
            </a:r>
            <a:r>
              <a:rPr sz="1400" dirty="0">
                <a:latin typeface="Century Gothic" panose="020B0502020202020204" pitchFamily="34" charset="0"/>
                <a:cs typeface="Calibri"/>
              </a:rPr>
              <a:t>ion</a:t>
            </a:r>
          </a:p>
          <a:p>
            <a:pPr marL="175254" marR="134209" indent="-166491">
              <a:buChar char="•"/>
              <a:tabLst>
                <a:tab pos="174792" algn="l"/>
                <a:tab pos="175254" algn="l"/>
              </a:tabLst>
            </a:pPr>
            <a:r>
              <a:rPr sz="1400" spc="-4" dirty="0">
                <a:latin typeface="Century Gothic" panose="020B0502020202020204" pitchFamily="34" charset="0"/>
                <a:cs typeface="Calibri"/>
              </a:rPr>
              <a:t>TWD</a:t>
            </a:r>
            <a:r>
              <a:rPr sz="1400" dirty="0">
                <a:latin typeface="Century Gothic" panose="020B0502020202020204" pitchFamily="34" charset="0"/>
                <a:cs typeface="Calibri"/>
              </a:rPr>
              <a:t>B</a:t>
            </a:r>
            <a:r>
              <a:rPr sz="1400" spc="-36" dirty="0">
                <a:latin typeface="Century Gothic" panose="020B0502020202020204" pitchFamily="34" charset="0"/>
                <a:cs typeface="Calibri"/>
              </a:rPr>
              <a:t> </a:t>
            </a:r>
            <a:r>
              <a:rPr sz="1400" spc="-4" dirty="0">
                <a:latin typeface="Century Gothic" panose="020B0502020202020204" pitchFamily="34" charset="0"/>
                <a:cs typeface="Calibri"/>
              </a:rPr>
              <a:t>C</a:t>
            </a:r>
            <a:r>
              <a:rPr sz="1400" dirty="0">
                <a:latin typeface="Century Gothic" panose="020B0502020202020204" pitchFamily="34" charset="0"/>
                <a:cs typeface="Calibri"/>
              </a:rPr>
              <a:t>l</a:t>
            </a:r>
            <a:r>
              <a:rPr sz="1400" spc="-4" dirty="0">
                <a:latin typeface="Century Gothic" panose="020B0502020202020204" pitchFamily="34" charset="0"/>
                <a:cs typeface="Calibri"/>
              </a:rPr>
              <a:t>ea</a:t>
            </a:r>
            <a:r>
              <a:rPr sz="1400" dirty="0">
                <a:latin typeface="Century Gothic" panose="020B0502020202020204" pitchFamily="34" charset="0"/>
                <a:cs typeface="Calibri"/>
              </a:rPr>
              <a:t>n</a:t>
            </a:r>
            <a:r>
              <a:rPr sz="1400" spc="-12" dirty="0">
                <a:latin typeface="Century Gothic" panose="020B0502020202020204" pitchFamily="34" charset="0"/>
                <a:cs typeface="Calibri"/>
              </a:rPr>
              <a:t> </a:t>
            </a:r>
            <a:r>
              <a:rPr sz="1400" spc="-54" dirty="0">
                <a:latin typeface="Century Gothic" panose="020B0502020202020204" pitchFamily="34" charset="0"/>
                <a:cs typeface="Calibri"/>
              </a:rPr>
              <a:t>W</a:t>
            </a:r>
            <a:r>
              <a:rPr sz="1400" spc="-29" dirty="0">
                <a:latin typeface="Century Gothic" panose="020B0502020202020204" pitchFamily="34" charset="0"/>
                <a:cs typeface="Calibri"/>
              </a:rPr>
              <a:t>at</a:t>
            </a:r>
            <a:r>
              <a:rPr sz="1400" spc="-22" dirty="0">
                <a:latin typeface="Century Gothic" panose="020B0502020202020204" pitchFamily="34" charset="0"/>
                <a:cs typeface="Calibri"/>
              </a:rPr>
              <a:t>e</a:t>
            </a:r>
            <a:r>
              <a:rPr sz="1400" dirty="0">
                <a:latin typeface="Century Gothic" panose="020B0502020202020204" pitchFamily="34" charset="0"/>
                <a:cs typeface="Calibri"/>
              </a:rPr>
              <a:t>r</a:t>
            </a:r>
            <a:r>
              <a:rPr sz="1400" spc="-29" dirty="0">
                <a:latin typeface="Century Gothic" panose="020B0502020202020204" pitchFamily="34" charset="0"/>
                <a:cs typeface="Calibri"/>
              </a:rPr>
              <a:t> </a:t>
            </a:r>
            <a:r>
              <a:rPr sz="1400" spc="-7" dirty="0">
                <a:latin typeface="Century Gothic" panose="020B0502020202020204" pitchFamily="34" charset="0"/>
                <a:cs typeface="Calibri"/>
              </a:rPr>
              <a:t>S</a:t>
            </a:r>
            <a:r>
              <a:rPr sz="1400" spc="-22" dirty="0">
                <a:latin typeface="Century Gothic" panose="020B0502020202020204" pitchFamily="34" charset="0"/>
                <a:cs typeface="Calibri"/>
              </a:rPr>
              <a:t>t</a:t>
            </a:r>
            <a:r>
              <a:rPr sz="1400" spc="-18" dirty="0">
                <a:latin typeface="Century Gothic" panose="020B0502020202020204" pitchFamily="34" charset="0"/>
                <a:cs typeface="Calibri"/>
              </a:rPr>
              <a:t>a</a:t>
            </a:r>
            <a:r>
              <a:rPr sz="1400" spc="-22" dirty="0">
                <a:latin typeface="Century Gothic" panose="020B0502020202020204" pitchFamily="34" charset="0"/>
                <a:cs typeface="Calibri"/>
              </a:rPr>
              <a:t>te  </a:t>
            </a:r>
            <a:r>
              <a:rPr sz="1400" spc="-14" dirty="0">
                <a:latin typeface="Century Gothic" panose="020B0502020202020204" pitchFamily="34" charset="0"/>
                <a:cs typeface="Calibri"/>
              </a:rPr>
              <a:t>Revolving</a:t>
            </a:r>
            <a:r>
              <a:rPr sz="1400" dirty="0">
                <a:latin typeface="Century Gothic" panose="020B0502020202020204" pitchFamily="34" charset="0"/>
                <a:cs typeface="Calibri"/>
              </a:rPr>
              <a:t> </a:t>
            </a:r>
            <a:r>
              <a:rPr sz="1400" spc="-12" dirty="0">
                <a:latin typeface="Century Gothic" panose="020B0502020202020204" pitchFamily="34" charset="0"/>
                <a:cs typeface="Calibri"/>
              </a:rPr>
              <a:t>Fund</a:t>
            </a:r>
            <a:endParaRPr sz="1400" dirty="0">
              <a:latin typeface="Century Gothic" panose="020B0502020202020204" pitchFamily="34" charset="0"/>
              <a:cs typeface="Calibri"/>
            </a:endParaRPr>
          </a:p>
          <a:p>
            <a:pPr marL="175254" indent="-166029">
              <a:buChar char="•"/>
              <a:tabLst>
                <a:tab pos="174792" algn="l"/>
                <a:tab pos="175254" algn="l"/>
              </a:tabLst>
            </a:pPr>
            <a:r>
              <a:rPr sz="1400" spc="-4" dirty="0">
                <a:latin typeface="Century Gothic" panose="020B0502020202020204" pitchFamily="34" charset="0"/>
                <a:cs typeface="Calibri"/>
              </a:rPr>
              <a:t>Habitat</a:t>
            </a:r>
            <a:r>
              <a:rPr sz="1400" spc="-54" dirty="0">
                <a:latin typeface="Century Gothic" panose="020B0502020202020204" pitchFamily="34" charset="0"/>
                <a:cs typeface="Calibri"/>
              </a:rPr>
              <a:t> </a:t>
            </a:r>
            <a:r>
              <a:rPr sz="1400" spc="-4" dirty="0">
                <a:latin typeface="Century Gothic" panose="020B0502020202020204" pitchFamily="34" charset="0"/>
                <a:cs typeface="Calibri"/>
              </a:rPr>
              <a:t>Conservation</a:t>
            </a:r>
            <a:r>
              <a:rPr sz="1400" spc="-33" dirty="0">
                <a:latin typeface="Century Gothic" panose="020B0502020202020204" pitchFamily="34" charset="0"/>
                <a:cs typeface="Calibri"/>
              </a:rPr>
              <a:t> </a:t>
            </a:r>
            <a:r>
              <a:rPr sz="1400" spc="-7" dirty="0">
                <a:latin typeface="Century Gothic" panose="020B0502020202020204" pitchFamily="34" charset="0"/>
                <a:cs typeface="Calibri"/>
              </a:rPr>
              <a:t>Plans</a:t>
            </a:r>
            <a:endParaRPr sz="1400" dirty="0">
              <a:latin typeface="Century Gothic" panose="020B0502020202020204" pitchFamily="34" charset="0"/>
              <a:cs typeface="Calibri"/>
            </a:endParaRPr>
          </a:p>
          <a:p>
            <a:pPr marL="175254" indent="-166029">
              <a:buChar char="•"/>
              <a:tabLst>
                <a:tab pos="174792" algn="l"/>
                <a:tab pos="175254" algn="l"/>
              </a:tabLst>
            </a:pPr>
            <a:r>
              <a:rPr sz="1400" spc="-14" dirty="0">
                <a:latin typeface="Century Gothic" panose="020B0502020202020204" pitchFamily="34" charset="0"/>
                <a:cs typeface="Calibri"/>
              </a:rPr>
              <a:t>Edwards Aquifer</a:t>
            </a:r>
            <a:r>
              <a:rPr sz="1400" spc="-39" dirty="0">
                <a:latin typeface="Century Gothic" panose="020B0502020202020204" pitchFamily="34" charset="0"/>
                <a:cs typeface="Calibri"/>
              </a:rPr>
              <a:t> </a:t>
            </a:r>
            <a:r>
              <a:rPr sz="1400" spc="-4" dirty="0">
                <a:latin typeface="Century Gothic" panose="020B0502020202020204" pitchFamily="34" charset="0"/>
                <a:cs typeface="Calibri"/>
              </a:rPr>
              <a:t>Authority</a:t>
            </a:r>
            <a:endParaRPr sz="1400" dirty="0">
              <a:latin typeface="Century Gothic" panose="020B0502020202020204" pitchFamily="34" charset="0"/>
              <a:cs typeface="Calibri"/>
            </a:endParaRPr>
          </a:p>
          <a:p>
            <a:pPr marL="174792" marR="101924" indent="-166029">
              <a:buChar char="•"/>
              <a:tabLst>
                <a:tab pos="174792" algn="l"/>
                <a:tab pos="175254" algn="l"/>
              </a:tabLst>
            </a:pPr>
            <a:r>
              <a:rPr sz="1400" spc="-12" dirty="0">
                <a:latin typeface="Century Gothic" panose="020B0502020202020204" pitchFamily="34" charset="0"/>
                <a:cs typeface="Calibri"/>
              </a:rPr>
              <a:t>Emergency </a:t>
            </a:r>
            <a:r>
              <a:rPr sz="1400" spc="-4" dirty="0">
                <a:latin typeface="Century Gothic" panose="020B0502020202020204" pitchFamily="34" charset="0"/>
                <a:cs typeface="Calibri"/>
              </a:rPr>
              <a:t>Management </a:t>
            </a:r>
            <a:r>
              <a:rPr sz="1400" spc="-222" dirty="0">
                <a:latin typeface="Century Gothic" panose="020B0502020202020204" pitchFamily="34" charset="0"/>
                <a:cs typeface="Calibri"/>
              </a:rPr>
              <a:t> </a:t>
            </a:r>
            <a:r>
              <a:rPr sz="1400" spc="-7" dirty="0">
                <a:latin typeface="Century Gothic" panose="020B0502020202020204" pitchFamily="34" charset="0"/>
                <a:cs typeface="Calibri"/>
              </a:rPr>
              <a:t>Plans</a:t>
            </a:r>
            <a:endParaRPr sz="1400" dirty="0">
              <a:latin typeface="Century Gothic" panose="020B0502020202020204" pitchFamily="34" charset="0"/>
              <a:cs typeface="Calibri"/>
            </a:endParaRPr>
          </a:p>
        </p:txBody>
      </p:sp>
      <p:sp>
        <p:nvSpPr>
          <p:cNvPr id="6" name="object 9">
            <a:extLst>
              <a:ext uri="{FF2B5EF4-FFF2-40B4-BE49-F238E27FC236}">
                <a16:creationId xmlns:a16="http://schemas.microsoft.com/office/drawing/2014/main" id="{1B80EEF5-1E5F-624E-8D0E-5F0E6E5358CB}"/>
              </a:ext>
            </a:extLst>
          </p:cNvPr>
          <p:cNvSpPr txBox="1"/>
          <p:nvPr/>
        </p:nvSpPr>
        <p:spPr>
          <a:xfrm>
            <a:off x="457200" y="4767898"/>
            <a:ext cx="5181600" cy="2407407"/>
          </a:xfrm>
          <a:prstGeom prst="rect">
            <a:avLst/>
          </a:prstGeom>
        </p:spPr>
        <p:txBody>
          <a:bodyPr vert="horz" wrap="square" lIns="0" tIns="9225" rIns="0" bIns="0" rtlCol="0">
            <a:spAutoFit/>
          </a:bodyPr>
          <a:lstStyle/>
          <a:p>
            <a:pPr marL="9224">
              <a:spcBef>
                <a:spcPts val="73"/>
              </a:spcBef>
            </a:pPr>
            <a:r>
              <a:rPr sz="2000" b="1" spc="-14" dirty="0">
                <a:solidFill>
                  <a:srgbClr val="51C5B4"/>
                </a:solidFill>
                <a:latin typeface="Century Gothic" panose="020B0502020202020204" pitchFamily="34" charset="0"/>
                <a:cs typeface="Calibri"/>
              </a:rPr>
              <a:t>St</a:t>
            </a:r>
            <a:r>
              <a:rPr sz="2000" b="1" spc="-18" dirty="0">
                <a:solidFill>
                  <a:srgbClr val="51C5B4"/>
                </a:solidFill>
                <a:latin typeface="Century Gothic" panose="020B0502020202020204" pitchFamily="34" charset="0"/>
                <a:cs typeface="Calibri"/>
              </a:rPr>
              <a:t>a</a:t>
            </a:r>
            <a:r>
              <a:rPr sz="2000" b="1" spc="-14" dirty="0">
                <a:solidFill>
                  <a:srgbClr val="51C5B4"/>
                </a:solidFill>
                <a:latin typeface="Century Gothic" panose="020B0502020202020204" pitchFamily="34" charset="0"/>
                <a:cs typeface="Calibri"/>
              </a:rPr>
              <a:t>t</a:t>
            </a:r>
            <a:r>
              <a:rPr sz="2000" b="1" dirty="0">
                <a:solidFill>
                  <a:srgbClr val="51C5B4"/>
                </a:solidFill>
                <a:latin typeface="Century Gothic" panose="020B0502020202020204" pitchFamily="34" charset="0"/>
                <a:cs typeface="Calibri"/>
              </a:rPr>
              <a:t>e</a:t>
            </a:r>
            <a:r>
              <a:rPr sz="2000" b="1" spc="-39" dirty="0">
                <a:solidFill>
                  <a:srgbClr val="51C5B4"/>
                </a:solidFill>
                <a:latin typeface="Century Gothic" panose="020B0502020202020204" pitchFamily="34" charset="0"/>
                <a:cs typeface="Calibri"/>
              </a:rPr>
              <a:t> </a:t>
            </a:r>
            <a:r>
              <a:rPr sz="2000" b="1" spc="-7" dirty="0">
                <a:solidFill>
                  <a:srgbClr val="51C5B4"/>
                </a:solidFill>
                <a:latin typeface="Century Gothic" panose="020B0502020202020204" pitchFamily="34" charset="0"/>
                <a:cs typeface="Calibri"/>
              </a:rPr>
              <a:t>Funds</a:t>
            </a:r>
            <a:endParaRPr lang="en-US" sz="2000" b="1" spc="-7" dirty="0">
              <a:solidFill>
                <a:srgbClr val="51C5B4"/>
              </a:solidFill>
              <a:latin typeface="Century Gothic" panose="020B0502020202020204" pitchFamily="34" charset="0"/>
              <a:cs typeface="Calibri"/>
            </a:endParaRPr>
          </a:p>
          <a:p>
            <a:pPr marL="9224">
              <a:spcBef>
                <a:spcPts val="73"/>
              </a:spcBef>
            </a:pPr>
            <a:endParaRPr sz="900" b="1" dirty="0">
              <a:latin typeface="Century Gothic" panose="020B0502020202020204" pitchFamily="34" charset="0"/>
              <a:cs typeface="Calibri"/>
            </a:endParaRPr>
          </a:p>
          <a:p>
            <a:pPr marL="175254" indent="-166029">
              <a:buChar char="•"/>
              <a:tabLst>
                <a:tab pos="174792" algn="l"/>
                <a:tab pos="175254" algn="l"/>
              </a:tabLst>
            </a:pPr>
            <a:r>
              <a:rPr lang="en-US" sz="1400" spc="-12" dirty="0">
                <a:latin typeface="Century Gothic" panose="020B0502020202020204" pitchFamily="34" charset="0"/>
                <a:cs typeface="Calibri"/>
              </a:rPr>
              <a:t>T</a:t>
            </a:r>
            <a:r>
              <a:rPr lang="en-US" sz="1400" spc="-7" dirty="0">
                <a:latin typeface="Century Gothic" panose="020B0502020202020204" pitchFamily="34" charset="0"/>
                <a:cs typeface="Calibri"/>
              </a:rPr>
              <a:t>X</a:t>
            </a:r>
            <a:r>
              <a:rPr lang="en-US" sz="1400" spc="-12" dirty="0">
                <a:latin typeface="Century Gothic" panose="020B0502020202020204" pitchFamily="34" charset="0"/>
                <a:cs typeface="Calibri"/>
              </a:rPr>
              <a:t>D</a:t>
            </a:r>
            <a:r>
              <a:rPr lang="en-US" sz="1400" spc="-39" dirty="0">
                <a:latin typeface="Century Gothic" panose="020B0502020202020204" pitchFamily="34" charset="0"/>
                <a:cs typeface="Calibri"/>
              </a:rPr>
              <a:t>O</a:t>
            </a:r>
            <a:r>
              <a:rPr lang="en-US" sz="1400" dirty="0">
                <a:latin typeface="Century Gothic" panose="020B0502020202020204" pitchFamily="34" charset="0"/>
                <a:cs typeface="Calibri"/>
              </a:rPr>
              <a:t>T</a:t>
            </a:r>
            <a:r>
              <a:rPr lang="en-US" sz="1400" spc="-39" dirty="0">
                <a:latin typeface="Century Gothic" panose="020B0502020202020204" pitchFamily="34" charset="0"/>
                <a:cs typeface="Calibri"/>
              </a:rPr>
              <a:t> </a:t>
            </a:r>
          </a:p>
          <a:p>
            <a:pPr marL="632383" lvl="1" indent="-166029">
              <a:buChar char="•"/>
              <a:tabLst>
                <a:tab pos="174792" algn="l"/>
                <a:tab pos="175254" algn="l"/>
              </a:tabLst>
            </a:pPr>
            <a:r>
              <a:rPr lang="en-US" sz="1400" spc="-39" dirty="0">
                <a:latin typeface="Century Gothic" panose="020B0502020202020204" pitchFamily="34" charset="0"/>
                <a:cs typeface="Calibri"/>
              </a:rPr>
              <a:t>Statewide </a:t>
            </a:r>
            <a:r>
              <a:rPr lang="en-US" sz="1400" spc="-4" dirty="0">
                <a:latin typeface="Century Gothic" panose="020B0502020202020204" pitchFamily="34" charset="0"/>
                <a:cs typeface="Calibri"/>
              </a:rPr>
              <a:t>Transportation Alternatives</a:t>
            </a:r>
          </a:p>
          <a:p>
            <a:pPr marL="632383" lvl="1" indent="-166029">
              <a:buChar char="•"/>
              <a:tabLst>
                <a:tab pos="174792" algn="l"/>
                <a:tab pos="175254" algn="l"/>
              </a:tabLst>
            </a:pPr>
            <a:r>
              <a:rPr lang="en-US" sz="1400" spc="-4" dirty="0">
                <a:latin typeface="Century Gothic" panose="020B0502020202020204" pitchFamily="34" charset="0"/>
                <a:cs typeface="Calibri"/>
              </a:rPr>
              <a:t>Highway Safety Improvement Program</a:t>
            </a:r>
          </a:p>
          <a:p>
            <a:pPr marL="632383" lvl="1" indent="-166029">
              <a:buChar char="•"/>
              <a:tabLst>
                <a:tab pos="174792" algn="l"/>
                <a:tab pos="175254" algn="l"/>
              </a:tabLst>
            </a:pPr>
            <a:r>
              <a:rPr lang="en-US" sz="1400" dirty="0">
                <a:latin typeface="Century Gothic" panose="020B0502020202020204" pitchFamily="34" charset="0"/>
                <a:cs typeface="Calibri"/>
              </a:rPr>
              <a:t>Traffic Safety General Grants</a:t>
            </a:r>
          </a:p>
          <a:p>
            <a:pPr marL="175254" indent="-166029">
              <a:spcBef>
                <a:spcPts val="4"/>
              </a:spcBef>
              <a:buChar char="•"/>
              <a:tabLst>
                <a:tab pos="174792" algn="l"/>
                <a:tab pos="175254" algn="l"/>
              </a:tabLst>
            </a:pPr>
            <a:r>
              <a:rPr sz="1400" spc="-4" dirty="0">
                <a:latin typeface="Century Gothic" panose="020B0502020202020204" pitchFamily="34" charset="0"/>
                <a:cs typeface="Calibri"/>
              </a:rPr>
              <a:t>TWD</a:t>
            </a:r>
            <a:r>
              <a:rPr sz="1400" dirty="0">
                <a:latin typeface="Century Gothic" panose="020B0502020202020204" pitchFamily="34" charset="0"/>
                <a:cs typeface="Calibri"/>
              </a:rPr>
              <a:t>B</a:t>
            </a:r>
            <a:r>
              <a:rPr sz="1400" spc="-25" dirty="0">
                <a:latin typeface="Century Gothic" panose="020B0502020202020204" pitchFamily="34" charset="0"/>
                <a:cs typeface="Calibri"/>
              </a:rPr>
              <a:t> </a:t>
            </a:r>
            <a:r>
              <a:rPr sz="1400" spc="-36" dirty="0">
                <a:latin typeface="Century Gothic" panose="020B0502020202020204" pitchFamily="34" charset="0"/>
                <a:cs typeface="Calibri"/>
              </a:rPr>
              <a:t>f</a:t>
            </a:r>
            <a:r>
              <a:rPr sz="1400" spc="-18" dirty="0">
                <a:latin typeface="Century Gothic" panose="020B0502020202020204" pitchFamily="34" charset="0"/>
                <a:cs typeface="Calibri"/>
              </a:rPr>
              <a:t>o</a:t>
            </a:r>
            <a:r>
              <a:rPr sz="1400" dirty="0">
                <a:latin typeface="Century Gothic" panose="020B0502020202020204" pitchFamily="34" charset="0"/>
                <a:cs typeface="Calibri"/>
              </a:rPr>
              <a:t>r</a:t>
            </a:r>
            <a:r>
              <a:rPr sz="1400" spc="-47" dirty="0">
                <a:latin typeface="Century Gothic" panose="020B0502020202020204" pitchFamily="34" charset="0"/>
                <a:cs typeface="Calibri"/>
              </a:rPr>
              <a:t> </a:t>
            </a:r>
            <a:r>
              <a:rPr sz="1400" spc="-4" dirty="0">
                <a:latin typeface="Century Gothic" panose="020B0502020202020204" pitchFamily="34" charset="0"/>
                <a:cs typeface="Calibri"/>
              </a:rPr>
              <a:t>g</a:t>
            </a:r>
            <a:r>
              <a:rPr sz="1400" spc="-18" dirty="0">
                <a:latin typeface="Century Gothic" panose="020B0502020202020204" pitchFamily="34" charset="0"/>
                <a:cs typeface="Calibri"/>
              </a:rPr>
              <a:t>r</a:t>
            </a:r>
            <a:r>
              <a:rPr sz="1400" spc="-4" dirty="0">
                <a:latin typeface="Century Gothic" panose="020B0502020202020204" pitchFamily="34" charset="0"/>
                <a:cs typeface="Calibri"/>
              </a:rPr>
              <a:t>ee</a:t>
            </a:r>
            <a:r>
              <a:rPr sz="1400" dirty="0">
                <a:latin typeface="Century Gothic" panose="020B0502020202020204" pitchFamily="34" charset="0"/>
                <a:cs typeface="Calibri"/>
              </a:rPr>
              <a:t>n</a:t>
            </a:r>
            <a:r>
              <a:rPr sz="1400" spc="-18" dirty="0">
                <a:latin typeface="Century Gothic" panose="020B0502020202020204" pitchFamily="34" charset="0"/>
                <a:cs typeface="Calibri"/>
              </a:rPr>
              <a:t> </a:t>
            </a:r>
            <a:r>
              <a:rPr sz="1400" dirty="0">
                <a:latin typeface="Century Gothic" panose="020B0502020202020204" pitchFamily="34" charset="0"/>
                <a:cs typeface="Calibri"/>
              </a:rPr>
              <a:t>i</a:t>
            </a:r>
            <a:r>
              <a:rPr sz="1400" spc="-14" dirty="0">
                <a:latin typeface="Century Gothic" panose="020B0502020202020204" pitchFamily="34" charset="0"/>
                <a:cs typeface="Calibri"/>
              </a:rPr>
              <a:t>n</a:t>
            </a:r>
            <a:r>
              <a:rPr sz="1400" dirty="0">
                <a:latin typeface="Century Gothic" panose="020B0502020202020204" pitchFamily="34" charset="0"/>
                <a:cs typeface="Calibri"/>
              </a:rPr>
              <a:t>f</a:t>
            </a:r>
            <a:r>
              <a:rPr sz="1400" spc="-18" dirty="0">
                <a:latin typeface="Century Gothic" panose="020B0502020202020204" pitchFamily="34" charset="0"/>
                <a:cs typeface="Calibri"/>
              </a:rPr>
              <a:t>r</a:t>
            </a:r>
            <a:r>
              <a:rPr sz="1400" spc="-4" dirty="0">
                <a:latin typeface="Century Gothic" panose="020B0502020202020204" pitchFamily="34" charset="0"/>
                <a:cs typeface="Calibri"/>
              </a:rPr>
              <a:t>a</a:t>
            </a:r>
            <a:r>
              <a:rPr sz="1400" spc="-7" dirty="0">
                <a:latin typeface="Century Gothic" panose="020B0502020202020204" pitchFamily="34" charset="0"/>
                <a:cs typeface="Calibri"/>
              </a:rPr>
              <a:t>s</a:t>
            </a:r>
            <a:r>
              <a:rPr sz="1400" spc="-4" dirty="0">
                <a:latin typeface="Century Gothic" panose="020B0502020202020204" pitchFamily="34" charset="0"/>
                <a:cs typeface="Calibri"/>
              </a:rPr>
              <a:t>t</a:t>
            </a:r>
            <a:r>
              <a:rPr sz="1400" spc="-7" dirty="0">
                <a:latin typeface="Century Gothic" panose="020B0502020202020204" pitchFamily="34" charset="0"/>
                <a:cs typeface="Calibri"/>
              </a:rPr>
              <a:t>ruc</a:t>
            </a:r>
            <a:r>
              <a:rPr sz="1400" spc="-4" dirty="0">
                <a:latin typeface="Century Gothic" panose="020B0502020202020204" pitchFamily="34" charset="0"/>
                <a:cs typeface="Calibri"/>
              </a:rPr>
              <a:t>t</a:t>
            </a:r>
            <a:r>
              <a:rPr sz="1400" spc="-7" dirty="0">
                <a:latin typeface="Century Gothic" panose="020B0502020202020204" pitchFamily="34" charset="0"/>
                <a:cs typeface="Calibri"/>
              </a:rPr>
              <a:t>u</a:t>
            </a:r>
            <a:r>
              <a:rPr sz="1400" spc="-18" dirty="0">
                <a:latin typeface="Century Gothic" panose="020B0502020202020204" pitchFamily="34" charset="0"/>
                <a:cs typeface="Calibri"/>
              </a:rPr>
              <a:t>r</a:t>
            </a:r>
            <a:r>
              <a:rPr sz="1400" dirty="0">
                <a:latin typeface="Century Gothic" panose="020B0502020202020204" pitchFamily="34" charset="0"/>
                <a:cs typeface="Calibri"/>
              </a:rPr>
              <a:t>e</a:t>
            </a:r>
          </a:p>
          <a:p>
            <a:pPr marL="175254" indent="-166029">
              <a:buChar char="•"/>
              <a:tabLst>
                <a:tab pos="174792" algn="l"/>
                <a:tab pos="175254" algn="l"/>
              </a:tabLst>
            </a:pPr>
            <a:r>
              <a:rPr sz="1400" spc="-12" dirty="0">
                <a:latin typeface="Century Gothic" panose="020B0502020202020204" pitchFamily="34" charset="0"/>
                <a:cs typeface="Calibri"/>
              </a:rPr>
              <a:t>T</a:t>
            </a:r>
            <a:r>
              <a:rPr sz="1400" spc="-29" dirty="0">
                <a:latin typeface="Century Gothic" panose="020B0502020202020204" pitchFamily="34" charset="0"/>
                <a:cs typeface="Calibri"/>
              </a:rPr>
              <a:t>D</a:t>
            </a:r>
            <a:r>
              <a:rPr sz="1400" dirty="0">
                <a:latin typeface="Century Gothic" panose="020B0502020202020204" pitchFamily="34" charset="0"/>
                <a:cs typeface="Calibri"/>
              </a:rPr>
              <a:t>A</a:t>
            </a:r>
            <a:r>
              <a:rPr sz="1400" spc="-18" dirty="0">
                <a:latin typeface="Century Gothic" panose="020B0502020202020204" pitchFamily="34" charset="0"/>
                <a:cs typeface="Calibri"/>
              </a:rPr>
              <a:t> </a:t>
            </a:r>
            <a:r>
              <a:rPr sz="1400" dirty="0">
                <a:latin typeface="Century Gothic" panose="020B0502020202020204" pitchFamily="34" charset="0"/>
                <a:cs typeface="Calibri"/>
              </a:rPr>
              <a:t>&amp;</a:t>
            </a:r>
            <a:r>
              <a:rPr sz="1400" spc="-22" dirty="0">
                <a:latin typeface="Century Gothic" panose="020B0502020202020204" pitchFamily="34" charset="0"/>
                <a:cs typeface="Calibri"/>
              </a:rPr>
              <a:t> </a:t>
            </a:r>
            <a:r>
              <a:rPr sz="1400" dirty="0">
                <a:latin typeface="Century Gothic" panose="020B0502020202020204" pitchFamily="34" charset="0"/>
                <a:cs typeface="Calibri"/>
              </a:rPr>
              <a:t>G</a:t>
            </a:r>
            <a:r>
              <a:rPr sz="1400" spc="-29" dirty="0">
                <a:latin typeface="Century Gothic" panose="020B0502020202020204" pitchFamily="34" charset="0"/>
                <a:cs typeface="Calibri"/>
              </a:rPr>
              <a:t>L</a:t>
            </a:r>
            <a:r>
              <a:rPr sz="1400" dirty="0">
                <a:latin typeface="Century Gothic" panose="020B0502020202020204" pitchFamily="34" charset="0"/>
                <a:cs typeface="Calibri"/>
              </a:rPr>
              <a:t>O</a:t>
            </a:r>
            <a:r>
              <a:rPr sz="1400" spc="-18" dirty="0">
                <a:latin typeface="Century Gothic" panose="020B0502020202020204" pitchFamily="34" charset="0"/>
                <a:cs typeface="Calibri"/>
              </a:rPr>
              <a:t> </a:t>
            </a:r>
            <a:r>
              <a:rPr sz="1400" spc="-36" dirty="0">
                <a:latin typeface="Century Gothic" panose="020B0502020202020204" pitchFamily="34" charset="0"/>
                <a:cs typeface="Calibri"/>
              </a:rPr>
              <a:t>f</a:t>
            </a:r>
            <a:r>
              <a:rPr sz="1400" spc="-18" dirty="0">
                <a:latin typeface="Century Gothic" panose="020B0502020202020204" pitchFamily="34" charset="0"/>
                <a:cs typeface="Calibri"/>
              </a:rPr>
              <a:t>o</a:t>
            </a:r>
            <a:r>
              <a:rPr sz="1400" dirty="0">
                <a:latin typeface="Century Gothic" panose="020B0502020202020204" pitchFamily="34" charset="0"/>
                <a:cs typeface="Calibri"/>
              </a:rPr>
              <a:t>r</a:t>
            </a:r>
            <a:r>
              <a:rPr sz="1400" spc="-47" dirty="0">
                <a:latin typeface="Century Gothic" panose="020B0502020202020204" pitchFamily="34" charset="0"/>
                <a:cs typeface="Calibri"/>
              </a:rPr>
              <a:t> </a:t>
            </a:r>
            <a:r>
              <a:rPr sz="1400" dirty="0">
                <a:latin typeface="Century Gothic" panose="020B0502020202020204" pitchFamily="34" charset="0"/>
                <a:cs typeface="Calibri"/>
              </a:rPr>
              <a:t>flood</a:t>
            </a:r>
            <a:r>
              <a:rPr sz="1400" spc="-18" dirty="0">
                <a:latin typeface="Century Gothic" panose="020B0502020202020204" pitchFamily="34" charset="0"/>
                <a:cs typeface="Calibri"/>
              </a:rPr>
              <a:t> </a:t>
            </a:r>
            <a:r>
              <a:rPr sz="1400" spc="-7" dirty="0">
                <a:latin typeface="Century Gothic" panose="020B0502020202020204" pitchFamily="34" charset="0"/>
                <a:cs typeface="Calibri"/>
              </a:rPr>
              <a:t>m</a:t>
            </a:r>
            <a:r>
              <a:rPr sz="1400" dirty="0">
                <a:latin typeface="Century Gothic" panose="020B0502020202020204" pitchFamily="34" charset="0"/>
                <a:cs typeface="Calibri"/>
              </a:rPr>
              <a:t>i</a:t>
            </a:r>
            <a:r>
              <a:rPr sz="1400" spc="-4" dirty="0">
                <a:latin typeface="Century Gothic" panose="020B0502020202020204" pitchFamily="34" charset="0"/>
                <a:cs typeface="Calibri"/>
              </a:rPr>
              <a:t>t</a:t>
            </a:r>
            <a:r>
              <a:rPr sz="1400" dirty="0">
                <a:latin typeface="Century Gothic" panose="020B0502020202020204" pitchFamily="34" charset="0"/>
                <a:cs typeface="Calibri"/>
              </a:rPr>
              <a:t>i</a:t>
            </a:r>
            <a:r>
              <a:rPr sz="1400" spc="-18" dirty="0">
                <a:latin typeface="Century Gothic" panose="020B0502020202020204" pitchFamily="34" charset="0"/>
                <a:cs typeface="Calibri"/>
              </a:rPr>
              <a:t>g</a:t>
            </a:r>
            <a:r>
              <a:rPr sz="1400" spc="-12" dirty="0">
                <a:latin typeface="Century Gothic" panose="020B0502020202020204" pitchFamily="34" charset="0"/>
                <a:cs typeface="Calibri"/>
              </a:rPr>
              <a:t>a</a:t>
            </a:r>
            <a:r>
              <a:rPr sz="1400" spc="-4" dirty="0">
                <a:latin typeface="Century Gothic" panose="020B0502020202020204" pitchFamily="34" charset="0"/>
                <a:cs typeface="Calibri"/>
              </a:rPr>
              <a:t>t</a:t>
            </a:r>
            <a:r>
              <a:rPr sz="1400" dirty="0">
                <a:latin typeface="Century Gothic" panose="020B0502020202020204" pitchFamily="34" charset="0"/>
                <a:cs typeface="Calibri"/>
              </a:rPr>
              <a:t>ion</a:t>
            </a:r>
          </a:p>
          <a:p>
            <a:pPr marL="175254" indent="-166029">
              <a:buChar char="•"/>
              <a:tabLst>
                <a:tab pos="174792" algn="l"/>
                <a:tab pos="175254" algn="l"/>
              </a:tabLst>
            </a:pPr>
            <a:r>
              <a:rPr sz="1400" spc="-4" dirty="0">
                <a:latin typeface="Century Gothic" panose="020B0502020202020204" pitchFamily="34" charset="0"/>
                <a:cs typeface="Calibri"/>
              </a:rPr>
              <a:t>TDE</a:t>
            </a:r>
            <a:r>
              <a:rPr sz="1400" dirty="0">
                <a:latin typeface="Century Gothic" panose="020B0502020202020204" pitchFamily="34" charset="0"/>
                <a:cs typeface="Calibri"/>
              </a:rPr>
              <a:t>M</a:t>
            </a:r>
            <a:r>
              <a:rPr sz="1400" spc="-29" dirty="0">
                <a:latin typeface="Century Gothic" panose="020B0502020202020204" pitchFamily="34" charset="0"/>
                <a:cs typeface="Calibri"/>
              </a:rPr>
              <a:t> </a:t>
            </a:r>
            <a:r>
              <a:rPr sz="1400" spc="-36" dirty="0">
                <a:latin typeface="Century Gothic" panose="020B0502020202020204" pitchFamily="34" charset="0"/>
                <a:cs typeface="Calibri"/>
              </a:rPr>
              <a:t>f</a:t>
            </a:r>
            <a:r>
              <a:rPr sz="1400" spc="-18" dirty="0">
                <a:latin typeface="Century Gothic" panose="020B0502020202020204" pitchFamily="34" charset="0"/>
                <a:cs typeface="Calibri"/>
              </a:rPr>
              <a:t>o</a:t>
            </a:r>
            <a:r>
              <a:rPr sz="1400" dirty="0">
                <a:latin typeface="Century Gothic" panose="020B0502020202020204" pitchFamily="34" charset="0"/>
                <a:cs typeface="Calibri"/>
              </a:rPr>
              <a:t>r</a:t>
            </a:r>
            <a:r>
              <a:rPr sz="1400" spc="-66" dirty="0">
                <a:latin typeface="Century Gothic" panose="020B0502020202020204" pitchFamily="34" charset="0"/>
                <a:cs typeface="Calibri"/>
              </a:rPr>
              <a:t> </a:t>
            </a:r>
            <a:r>
              <a:rPr sz="1400" spc="-4" dirty="0">
                <a:latin typeface="Century Gothic" panose="020B0502020202020204" pitchFamily="34" charset="0"/>
                <a:cs typeface="Calibri"/>
              </a:rPr>
              <a:t>e</a:t>
            </a:r>
            <a:r>
              <a:rPr sz="1400" spc="-7" dirty="0">
                <a:latin typeface="Century Gothic" panose="020B0502020202020204" pitchFamily="34" charset="0"/>
                <a:cs typeface="Calibri"/>
              </a:rPr>
              <a:t>m</a:t>
            </a:r>
            <a:r>
              <a:rPr sz="1400" spc="-4" dirty="0">
                <a:latin typeface="Century Gothic" panose="020B0502020202020204" pitchFamily="34" charset="0"/>
                <a:cs typeface="Calibri"/>
              </a:rPr>
              <a:t>e</a:t>
            </a:r>
            <a:r>
              <a:rPr sz="1400" spc="-18" dirty="0">
                <a:latin typeface="Century Gothic" panose="020B0502020202020204" pitchFamily="34" charset="0"/>
                <a:cs typeface="Calibri"/>
              </a:rPr>
              <a:t>r</a:t>
            </a:r>
            <a:r>
              <a:rPr sz="1400" spc="-12" dirty="0">
                <a:latin typeface="Century Gothic" panose="020B0502020202020204" pitchFamily="34" charset="0"/>
                <a:cs typeface="Calibri"/>
              </a:rPr>
              <a:t>g</a:t>
            </a:r>
            <a:r>
              <a:rPr sz="1400" spc="-4" dirty="0">
                <a:latin typeface="Century Gothic" panose="020B0502020202020204" pitchFamily="34" charset="0"/>
                <a:cs typeface="Calibri"/>
              </a:rPr>
              <a:t>e</a:t>
            </a:r>
            <a:r>
              <a:rPr sz="1400" spc="-7" dirty="0">
                <a:latin typeface="Century Gothic" panose="020B0502020202020204" pitchFamily="34" charset="0"/>
                <a:cs typeface="Calibri"/>
              </a:rPr>
              <a:t>nc</a:t>
            </a:r>
            <a:r>
              <a:rPr sz="1400" dirty="0">
                <a:latin typeface="Century Gothic" panose="020B0502020202020204" pitchFamily="34" charset="0"/>
                <a:cs typeface="Calibri"/>
              </a:rPr>
              <a:t>y</a:t>
            </a:r>
            <a:r>
              <a:rPr sz="1400" spc="4" dirty="0">
                <a:latin typeface="Century Gothic" panose="020B0502020202020204" pitchFamily="34" charset="0"/>
                <a:cs typeface="Calibri"/>
              </a:rPr>
              <a:t> </a:t>
            </a:r>
            <a:r>
              <a:rPr sz="1400" spc="-7" dirty="0">
                <a:latin typeface="Century Gothic" panose="020B0502020202020204" pitchFamily="34" charset="0"/>
                <a:cs typeface="Calibri"/>
              </a:rPr>
              <a:t>m</a:t>
            </a:r>
            <a:r>
              <a:rPr sz="1400" spc="-4" dirty="0">
                <a:latin typeface="Century Gothic" panose="020B0502020202020204" pitchFamily="34" charset="0"/>
                <a:cs typeface="Calibri"/>
              </a:rPr>
              <a:t>a</a:t>
            </a:r>
            <a:r>
              <a:rPr sz="1400" spc="-7" dirty="0">
                <a:latin typeface="Century Gothic" panose="020B0502020202020204" pitchFamily="34" charset="0"/>
                <a:cs typeface="Calibri"/>
              </a:rPr>
              <a:t>n</a:t>
            </a:r>
            <a:r>
              <a:rPr sz="1400" spc="-4" dirty="0">
                <a:latin typeface="Century Gothic" panose="020B0502020202020204" pitchFamily="34" charset="0"/>
                <a:cs typeface="Calibri"/>
              </a:rPr>
              <a:t>a</a:t>
            </a:r>
            <a:r>
              <a:rPr sz="1400" spc="-12" dirty="0">
                <a:latin typeface="Century Gothic" panose="020B0502020202020204" pitchFamily="34" charset="0"/>
                <a:cs typeface="Calibri"/>
              </a:rPr>
              <a:t>g</a:t>
            </a:r>
            <a:r>
              <a:rPr sz="1400" spc="-4" dirty="0">
                <a:latin typeface="Century Gothic" panose="020B0502020202020204" pitchFamily="34" charset="0"/>
                <a:cs typeface="Calibri"/>
              </a:rPr>
              <a:t>e</a:t>
            </a:r>
            <a:r>
              <a:rPr sz="1400" spc="-7" dirty="0">
                <a:latin typeface="Century Gothic" panose="020B0502020202020204" pitchFamily="34" charset="0"/>
                <a:cs typeface="Calibri"/>
              </a:rPr>
              <a:t>m</a:t>
            </a:r>
            <a:r>
              <a:rPr sz="1400" spc="-4" dirty="0">
                <a:latin typeface="Century Gothic" panose="020B0502020202020204" pitchFamily="34" charset="0"/>
                <a:cs typeface="Calibri"/>
              </a:rPr>
              <a:t>e</a:t>
            </a:r>
            <a:r>
              <a:rPr sz="1400" spc="-14" dirty="0">
                <a:latin typeface="Century Gothic" panose="020B0502020202020204" pitchFamily="34" charset="0"/>
                <a:cs typeface="Calibri"/>
              </a:rPr>
              <a:t>n</a:t>
            </a:r>
            <a:r>
              <a:rPr sz="1400" dirty="0">
                <a:latin typeface="Century Gothic" panose="020B0502020202020204" pitchFamily="34" charset="0"/>
                <a:cs typeface="Calibri"/>
              </a:rPr>
              <a:t>t</a:t>
            </a:r>
          </a:p>
          <a:p>
            <a:pPr marL="175254" marR="3689" indent="-166491">
              <a:buChar char="•"/>
              <a:tabLst>
                <a:tab pos="174792" algn="l"/>
                <a:tab pos="175254" algn="l"/>
              </a:tabLst>
            </a:pPr>
            <a:r>
              <a:rPr sz="1400" spc="-12" dirty="0">
                <a:latin typeface="Century Gothic" panose="020B0502020202020204" pitchFamily="34" charset="0"/>
                <a:cs typeface="Calibri"/>
              </a:rPr>
              <a:t>T</a:t>
            </a:r>
            <a:r>
              <a:rPr sz="1400" spc="-14" dirty="0">
                <a:latin typeface="Century Gothic" panose="020B0502020202020204" pitchFamily="34" charset="0"/>
                <a:cs typeface="Calibri"/>
              </a:rPr>
              <a:t>P</a:t>
            </a:r>
            <a:r>
              <a:rPr sz="1400" spc="-12" dirty="0">
                <a:latin typeface="Century Gothic" panose="020B0502020202020204" pitchFamily="34" charset="0"/>
                <a:cs typeface="Calibri"/>
              </a:rPr>
              <a:t>W</a:t>
            </a:r>
            <a:r>
              <a:rPr sz="1400" dirty="0">
                <a:latin typeface="Century Gothic" panose="020B0502020202020204" pitchFamily="34" charset="0"/>
                <a:cs typeface="Calibri"/>
              </a:rPr>
              <a:t>D</a:t>
            </a:r>
            <a:r>
              <a:rPr sz="1400" spc="-4" dirty="0">
                <a:latin typeface="Century Gothic" panose="020B0502020202020204" pitchFamily="34" charset="0"/>
                <a:cs typeface="Calibri"/>
              </a:rPr>
              <a:t> </a:t>
            </a:r>
            <a:r>
              <a:rPr lang="en-US" sz="1400" spc="-36" dirty="0">
                <a:latin typeface="Century Gothic" panose="020B0502020202020204" pitchFamily="34" charset="0"/>
                <a:cs typeface="Calibri"/>
              </a:rPr>
              <a:t>Recreational Trails Grants</a:t>
            </a:r>
            <a:endParaRPr lang="en-US" sz="1400" spc="-25" dirty="0">
              <a:latin typeface="Century Gothic" panose="020B0502020202020204" pitchFamily="34" charset="0"/>
              <a:cs typeface="Calibri"/>
            </a:endParaRPr>
          </a:p>
          <a:p>
            <a:pPr marL="175254" marR="3689" indent="-166491">
              <a:buChar char="•"/>
              <a:tabLst>
                <a:tab pos="174792" algn="l"/>
                <a:tab pos="175254" algn="l"/>
              </a:tabLst>
            </a:pPr>
            <a:r>
              <a:rPr sz="1400" spc="-105" dirty="0">
                <a:latin typeface="Century Gothic" panose="020B0502020202020204" pitchFamily="34" charset="0"/>
                <a:cs typeface="Calibri"/>
              </a:rPr>
              <a:t>T</a:t>
            </a:r>
            <a:r>
              <a:rPr sz="1400" spc="-39" dirty="0">
                <a:latin typeface="Century Gothic" panose="020B0502020202020204" pitchFamily="34" charset="0"/>
                <a:cs typeface="Calibri"/>
              </a:rPr>
              <a:t>e</a:t>
            </a:r>
            <a:r>
              <a:rPr sz="1400" spc="-33" dirty="0">
                <a:latin typeface="Century Gothic" panose="020B0502020202020204" pitchFamily="34" charset="0"/>
                <a:cs typeface="Calibri"/>
              </a:rPr>
              <a:t>x</a:t>
            </a:r>
            <a:r>
              <a:rPr sz="1400" spc="-18" dirty="0">
                <a:latin typeface="Century Gothic" panose="020B0502020202020204" pitchFamily="34" charset="0"/>
                <a:cs typeface="Calibri"/>
              </a:rPr>
              <a:t>a</a:t>
            </a:r>
            <a:r>
              <a:rPr sz="1400" dirty="0">
                <a:latin typeface="Century Gothic" panose="020B0502020202020204" pitchFamily="34" charset="0"/>
                <a:cs typeface="Calibri"/>
              </a:rPr>
              <a:t>s</a:t>
            </a:r>
            <a:r>
              <a:rPr sz="1400" spc="-36" dirty="0">
                <a:latin typeface="Century Gothic" panose="020B0502020202020204" pitchFamily="34" charset="0"/>
                <a:cs typeface="Calibri"/>
              </a:rPr>
              <a:t> F</a:t>
            </a:r>
            <a:r>
              <a:rPr sz="1400" spc="-12" dirty="0">
                <a:latin typeface="Century Gothic" panose="020B0502020202020204" pitchFamily="34" charset="0"/>
                <a:cs typeface="Calibri"/>
              </a:rPr>
              <a:t>a</a:t>
            </a:r>
            <a:r>
              <a:rPr sz="1400" spc="-7" dirty="0">
                <a:latin typeface="Century Gothic" panose="020B0502020202020204" pitchFamily="34" charset="0"/>
                <a:cs typeface="Calibri"/>
              </a:rPr>
              <a:t>r</a:t>
            </a:r>
            <a:r>
              <a:rPr sz="1400" dirty="0">
                <a:latin typeface="Century Gothic" panose="020B0502020202020204" pitchFamily="34" charset="0"/>
                <a:cs typeface="Calibri"/>
              </a:rPr>
              <a:t>m</a:t>
            </a:r>
            <a:r>
              <a:rPr sz="1400" spc="-51" dirty="0">
                <a:latin typeface="Century Gothic" panose="020B0502020202020204" pitchFamily="34" charset="0"/>
                <a:cs typeface="Calibri"/>
              </a:rPr>
              <a:t> </a:t>
            </a:r>
            <a:r>
              <a:rPr sz="1400" spc="-4" dirty="0">
                <a:latin typeface="Century Gothic" panose="020B0502020202020204" pitchFamily="34" charset="0"/>
                <a:cs typeface="Calibri"/>
              </a:rPr>
              <a:t>a</a:t>
            </a:r>
            <a:r>
              <a:rPr sz="1400" spc="-7" dirty="0">
                <a:latin typeface="Century Gothic" panose="020B0502020202020204" pitchFamily="34" charset="0"/>
                <a:cs typeface="Calibri"/>
              </a:rPr>
              <a:t>n</a:t>
            </a:r>
            <a:r>
              <a:rPr sz="1400" dirty="0">
                <a:latin typeface="Century Gothic" panose="020B0502020202020204" pitchFamily="34" charset="0"/>
                <a:cs typeface="Calibri"/>
              </a:rPr>
              <a:t>d</a:t>
            </a:r>
            <a:r>
              <a:rPr sz="1400" spc="-7" dirty="0">
                <a:latin typeface="Century Gothic" panose="020B0502020202020204" pitchFamily="34" charset="0"/>
                <a:cs typeface="Calibri"/>
              </a:rPr>
              <a:t> </a:t>
            </a:r>
            <a:r>
              <a:rPr sz="1400" spc="4" dirty="0">
                <a:latin typeface="Century Gothic" panose="020B0502020202020204" pitchFamily="34" charset="0"/>
                <a:cs typeface="Calibri"/>
              </a:rPr>
              <a:t>R</a:t>
            </a:r>
            <a:r>
              <a:rPr sz="1400" spc="-4" dirty="0">
                <a:latin typeface="Century Gothic" panose="020B0502020202020204" pitchFamily="34" charset="0"/>
                <a:cs typeface="Calibri"/>
              </a:rPr>
              <a:t>a</a:t>
            </a:r>
            <a:r>
              <a:rPr sz="1400" spc="-7" dirty="0">
                <a:latin typeface="Century Gothic" panose="020B0502020202020204" pitchFamily="34" charset="0"/>
                <a:cs typeface="Calibri"/>
              </a:rPr>
              <a:t>nc</a:t>
            </a:r>
            <a:r>
              <a:rPr sz="1400" dirty="0">
                <a:latin typeface="Century Gothic" panose="020B0502020202020204" pitchFamily="34" charset="0"/>
                <a:cs typeface="Calibri"/>
              </a:rPr>
              <a:t>h</a:t>
            </a:r>
            <a:r>
              <a:rPr sz="1400" spc="-18" dirty="0">
                <a:latin typeface="Century Gothic" panose="020B0502020202020204" pitchFamily="34" charset="0"/>
                <a:cs typeface="Calibri"/>
              </a:rPr>
              <a:t> </a:t>
            </a:r>
            <a:r>
              <a:rPr sz="1400" spc="-4" dirty="0">
                <a:latin typeface="Century Gothic" panose="020B0502020202020204" pitchFamily="34" charset="0"/>
                <a:cs typeface="Calibri"/>
              </a:rPr>
              <a:t>La</a:t>
            </a:r>
            <a:r>
              <a:rPr sz="1400" spc="-7" dirty="0">
                <a:latin typeface="Century Gothic" panose="020B0502020202020204" pitchFamily="34" charset="0"/>
                <a:cs typeface="Calibri"/>
              </a:rPr>
              <a:t>nds </a:t>
            </a:r>
            <a:r>
              <a:rPr sz="1400" spc="-4" dirty="0">
                <a:latin typeface="Century Gothic" panose="020B0502020202020204" pitchFamily="34" charset="0"/>
                <a:cs typeface="Calibri"/>
              </a:rPr>
              <a:t>Conservation </a:t>
            </a:r>
            <a:r>
              <a:rPr sz="1400" spc="-7" dirty="0">
                <a:latin typeface="Century Gothic" panose="020B0502020202020204" pitchFamily="34" charset="0"/>
                <a:cs typeface="Calibri"/>
              </a:rPr>
              <a:t>Program</a:t>
            </a:r>
            <a:endParaRPr sz="1400" dirty="0">
              <a:latin typeface="Century Gothic" panose="020B0502020202020204" pitchFamily="34" charset="0"/>
              <a:cs typeface="Calibri"/>
            </a:endParaRPr>
          </a:p>
        </p:txBody>
      </p:sp>
      <p:sp>
        <p:nvSpPr>
          <p:cNvPr id="7" name="object 10">
            <a:extLst>
              <a:ext uri="{FF2B5EF4-FFF2-40B4-BE49-F238E27FC236}">
                <a16:creationId xmlns:a16="http://schemas.microsoft.com/office/drawing/2014/main" id="{B08BFE56-956E-2344-AE9C-8797E7B4DB41}"/>
              </a:ext>
            </a:extLst>
          </p:cNvPr>
          <p:cNvSpPr txBox="1"/>
          <p:nvPr/>
        </p:nvSpPr>
        <p:spPr>
          <a:xfrm>
            <a:off x="3016446" y="2027231"/>
            <a:ext cx="1717732" cy="317558"/>
          </a:xfrm>
          <a:prstGeom prst="rect">
            <a:avLst/>
          </a:prstGeom>
        </p:spPr>
        <p:txBody>
          <a:bodyPr vert="horz" wrap="square" lIns="0" tIns="9687" rIns="0" bIns="0" rtlCol="0">
            <a:spAutoFit/>
          </a:bodyPr>
          <a:lstStyle/>
          <a:p>
            <a:pPr marL="9224">
              <a:spcBef>
                <a:spcPts val="76"/>
              </a:spcBef>
            </a:pPr>
            <a:r>
              <a:rPr sz="2000" b="1" spc="-25" dirty="0">
                <a:solidFill>
                  <a:srgbClr val="51C5B4"/>
                </a:solidFill>
                <a:latin typeface="Century Gothic" panose="020B0502020202020204" pitchFamily="34" charset="0"/>
                <a:cs typeface="Calibri"/>
              </a:rPr>
              <a:t>F</a:t>
            </a:r>
            <a:r>
              <a:rPr sz="2000" b="1" spc="-12" dirty="0">
                <a:solidFill>
                  <a:srgbClr val="51C5B4"/>
                </a:solidFill>
                <a:latin typeface="Century Gothic" panose="020B0502020202020204" pitchFamily="34" charset="0"/>
                <a:cs typeface="Calibri"/>
              </a:rPr>
              <a:t>ede</a:t>
            </a:r>
            <a:r>
              <a:rPr sz="2000" b="1" spc="-44" dirty="0">
                <a:solidFill>
                  <a:srgbClr val="51C5B4"/>
                </a:solidFill>
                <a:latin typeface="Century Gothic" panose="020B0502020202020204" pitchFamily="34" charset="0"/>
                <a:cs typeface="Calibri"/>
              </a:rPr>
              <a:t>r</a:t>
            </a:r>
            <a:r>
              <a:rPr sz="2000" b="1" spc="-18" dirty="0">
                <a:solidFill>
                  <a:srgbClr val="51C5B4"/>
                </a:solidFill>
                <a:latin typeface="Century Gothic" panose="020B0502020202020204" pitchFamily="34" charset="0"/>
                <a:cs typeface="Calibri"/>
              </a:rPr>
              <a:t>a</a:t>
            </a:r>
            <a:r>
              <a:rPr sz="2000" b="1" dirty="0">
                <a:solidFill>
                  <a:srgbClr val="51C5B4"/>
                </a:solidFill>
                <a:latin typeface="Century Gothic" panose="020B0502020202020204" pitchFamily="34" charset="0"/>
                <a:cs typeface="Calibri"/>
              </a:rPr>
              <a:t>l</a:t>
            </a:r>
            <a:r>
              <a:rPr sz="2000" b="1" spc="-47" dirty="0">
                <a:solidFill>
                  <a:srgbClr val="51C5B4"/>
                </a:solidFill>
                <a:latin typeface="Century Gothic" panose="020B0502020202020204" pitchFamily="34" charset="0"/>
                <a:cs typeface="Calibri"/>
              </a:rPr>
              <a:t> </a:t>
            </a:r>
            <a:r>
              <a:rPr sz="2000" b="1" spc="-7" dirty="0">
                <a:solidFill>
                  <a:srgbClr val="51C5B4"/>
                </a:solidFill>
                <a:latin typeface="Century Gothic" panose="020B0502020202020204" pitchFamily="34" charset="0"/>
                <a:cs typeface="Calibri"/>
              </a:rPr>
              <a:t>Funds</a:t>
            </a:r>
            <a:endParaRPr sz="2000" b="1" dirty="0">
              <a:solidFill>
                <a:srgbClr val="51C5B4"/>
              </a:solidFill>
              <a:latin typeface="Century Gothic" panose="020B0502020202020204" pitchFamily="34" charset="0"/>
              <a:cs typeface="Calibri"/>
            </a:endParaRPr>
          </a:p>
        </p:txBody>
      </p:sp>
      <p:sp>
        <p:nvSpPr>
          <p:cNvPr id="8" name="object 11">
            <a:extLst>
              <a:ext uri="{FF2B5EF4-FFF2-40B4-BE49-F238E27FC236}">
                <a16:creationId xmlns:a16="http://schemas.microsoft.com/office/drawing/2014/main" id="{B777CAA4-6F36-854D-9509-87233F3098F0}"/>
              </a:ext>
            </a:extLst>
          </p:cNvPr>
          <p:cNvSpPr txBox="1"/>
          <p:nvPr/>
        </p:nvSpPr>
        <p:spPr>
          <a:xfrm>
            <a:off x="3006520" y="2400813"/>
            <a:ext cx="2870658" cy="1961598"/>
          </a:xfrm>
          <a:prstGeom prst="rect">
            <a:avLst/>
          </a:prstGeom>
        </p:spPr>
        <p:txBody>
          <a:bodyPr vert="horz" wrap="square" lIns="0" tIns="9687" rIns="0" bIns="0" rtlCol="0">
            <a:spAutoFit/>
          </a:bodyPr>
          <a:lstStyle/>
          <a:p>
            <a:pPr marL="174792" marR="358349" indent="-166029">
              <a:buChar char="•"/>
              <a:tabLst>
                <a:tab pos="174792" algn="l"/>
                <a:tab pos="175254" algn="l"/>
              </a:tabLst>
            </a:pPr>
            <a:r>
              <a:rPr lang="en-US" sz="1400" spc="-25" dirty="0">
                <a:latin typeface="Century Gothic" panose="020B0502020202020204" pitchFamily="34" charset="0"/>
                <a:cs typeface="Calibri"/>
              </a:rPr>
              <a:t>Bipartisan Infrastructure Law </a:t>
            </a:r>
          </a:p>
          <a:p>
            <a:pPr marL="174792" marR="358349" indent="-166029">
              <a:buChar char="•"/>
              <a:tabLst>
                <a:tab pos="174792" algn="l"/>
                <a:tab pos="175254" algn="l"/>
              </a:tabLst>
            </a:pPr>
            <a:r>
              <a:rPr lang="en-US" sz="1400" spc="-25" dirty="0">
                <a:latin typeface="Century Gothic" panose="020B0502020202020204" pitchFamily="34" charset="0"/>
                <a:cs typeface="Calibri"/>
              </a:rPr>
              <a:t>Transportation Alternatives Funding through MPOs</a:t>
            </a:r>
          </a:p>
          <a:p>
            <a:pPr marL="174792" marR="358349" indent="-166029">
              <a:buChar char="•"/>
              <a:tabLst>
                <a:tab pos="174792" algn="l"/>
                <a:tab pos="175254" algn="l"/>
              </a:tabLst>
            </a:pPr>
            <a:r>
              <a:rPr lang="en-US" sz="1400" spc="-25" dirty="0">
                <a:latin typeface="Century Gothic" panose="020B0502020202020204" pitchFamily="34" charset="0"/>
                <a:cs typeface="Calibri"/>
              </a:rPr>
              <a:t>RAISE Discretionary Grants</a:t>
            </a:r>
          </a:p>
          <a:p>
            <a:pPr marL="174792" marR="358349" indent="-166029">
              <a:buChar char="•"/>
              <a:tabLst>
                <a:tab pos="174792" algn="l"/>
                <a:tab pos="175254" algn="l"/>
              </a:tabLst>
            </a:pPr>
            <a:r>
              <a:rPr lang="en-US" sz="1400" spc="-25" dirty="0">
                <a:latin typeface="Century Gothic" panose="020B0502020202020204" pitchFamily="34" charset="0"/>
                <a:cs typeface="Calibri"/>
              </a:rPr>
              <a:t>INFRA Discretionary Grants</a:t>
            </a:r>
            <a:endParaRPr lang="en-US" sz="1400" dirty="0">
              <a:latin typeface="Century Gothic" panose="020B0502020202020204" pitchFamily="34" charset="0"/>
              <a:cs typeface="Calibri"/>
            </a:endParaRPr>
          </a:p>
          <a:p>
            <a:pPr marL="175254" indent="-166029">
              <a:spcBef>
                <a:spcPts val="76"/>
              </a:spcBef>
              <a:buChar char="•"/>
              <a:tabLst>
                <a:tab pos="174792" algn="l"/>
                <a:tab pos="175254" algn="l"/>
              </a:tabLst>
            </a:pPr>
            <a:r>
              <a:rPr sz="1400" dirty="0">
                <a:latin typeface="Century Gothic" panose="020B0502020202020204" pitchFamily="34" charset="0"/>
                <a:cs typeface="Calibri"/>
              </a:rPr>
              <a:t>G</a:t>
            </a:r>
            <a:r>
              <a:rPr sz="1400" spc="-18" dirty="0">
                <a:latin typeface="Century Gothic" panose="020B0502020202020204" pitchFamily="34" charset="0"/>
                <a:cs typeface="Calibri"/>
              </a:rPr>
              <a:t>r</a:t>
            </a:r>
            <a:r>
              <a:rPr sz="1400" spc="-4" dirty="0">
                <a:latin typeface="Century Gothic" panose="020B0502020202020204" pitchFamily="34" charset="0"/>
                <a:cs typeface="Calibri"/>
              </a:rPr>
              <a:t>e</a:t>
            </a:r>
            <a:r>
              <a:rPr sz="1400" spc="-12" dirty="0">
                <a:latin typeface="Century Gothic" panose="020B0502020202020204" pitchFamily="34" charset="0"/>
                <a:cs typeface="Calibri"/>
              </a:rPr>
              <a:t>a</a:t>
            </a:r>
            <a:r>
              <a:rPr sz="1400" dirty="0">
                <a:latin typeface="Century Gothic" panose="020B0502020202020204" pitchFamily="34" charset="0"/>
                <a:cs typeface="Calibri"/>
              </a:rPr>
              <a:t>t</a:t>
            </a:r>
            <a:r>
              <a:rPr sz="1400" spc="-33" dirty="0">
                <a:latin typeface="Century Gothic" panose="020B0502020202020204" pitchFamily="34" charset="0"/>
                <a:cs typeface="Calibri"/>
              </a:rPr>
              <a:t> </a:t>
            </a:r>
            <a:r>
              <a:rPr sz="1400" dirty="0">
                <a:latin typeface="Century Gothic" panose="020B0502020202020204" pitchFamily="34" charset="0"/>
                <a:cs typeface="Calibri"/>
              </a:rPr>
              <a:t>A</a:t>
            </a:r>
            <a:r>
              <a:rPr sz="1400" spc="-7" dirty="0">
                <a:latin typeface="Century Gothic" panose="020B0502020202020204" pitchFamily="34" charset="0"/>
                <a:cs typeface="Calibri"/>
              </a:rPr>
              <a:t>m</a:t>
            </a:r>
            <a:r>
              <a:rPr sz="1400" spc="-4" dirty="0">
                <a:latin typeface="Century Gothic" panose="020B0502020202020204" pitchFamily="34" charset="0"/>
                <a:cs typeface="Calibri"/>
              </a:rPr>
              <a:t>e</a:t>
            </a:r>
            <a:r>
              <a:rPr sz="1400" dirty="0">
                <a:latin typeface="Century Gothic" panose="020B0502020202020204" pitchFamily="34" charset="0"/>
                <a:cs typeface="Calibri"/>
              </a:rPr>
              <a:t>ri</a:t>
            </a:r>
            <a:r>
              <a:rPr sz="1400" spc="-14" dirty="0">
                <a:latin typeface="Century Gothic" panose="020B0502020202020204" pitchFamily="34" charset="0"/>
                <a:cs typeface="Calibri"/>
              </a:rPr>
              <a:t>c</a:t>
            </a:r>
            <a:r>
              <a:rPr sz="1400" spc="-4" dirty="0">
                <a:latin typeface="Century Gothic" panose="020B0502020202020204" pitchFamily="34" charset="0"/>
                <a:cs typeface="Calibri"/>
              </a:rPr>
              <a:t>a</a:t>
            </a:r>
            <a:r>
              <a:rPr sz="1400" dirty="0">
                <a:latin typeface="Century Gothic" panose="020B0502020202020204" pitchFamily="34" charset="0"/>
                <a:cs typeface="Calibri"/>
              </a:rPr>
              <a:t>n</a:t>
            </a:r>
            <a:r>
              <a:rPr sz="1400" spc="-18" dirty="0">
                <a:latin typeface="Century Gothic" panose="020B0502020202020204" pitchFamily="34" charset="0"/>
                <a:cs typeface="Calibri"/>
              </a:rPr>
              <a:t> </a:t>
            </a:r>
            <a:r>
              <a:rPr sz="1400" spc="-7" dirty="0">
                <a:latin typeface="Century Gothic" panose="020B0502020202020204" pitchFamily="34" charset="0"/>
                <a:cs typeface="Calibri"/>
              </a:rPr>
              <a:t>Ou</a:t>
            </a:r>
            <a:r>
              <a:rPr sz="1400" spc="-12" dirty="0">
                <a:latin typeface="Century Gothic" panose="020B0502020202020204" pitchFamily="34" charset="0"/>
                <a:cs typeface="Calibri"/>
              </a:rPr>
              <a:t>t</a:t>
            </a:r>
            <a:r>
              <a:rPr sz="1400" spc="-7" dirty="0">
                <a:latin typeface="Century Gothic" panose="020B0502020202020204" pitchFamily="34" charset="0"/>
                <a:cs typeface="Calibri"/>
              </a:rPr>
              <a:t>d</a:t>
            </a:r>
            <a:r>
              <a:rPr sz="1400" dirty="0">
                <a:latin typeface="Century Gothic" panose="020B0502020202020204" pitchFamily="34" charset="0"/>
                <a:cs typeface="Calibri"/>
              </a:rPr>
              <a:t>oo</a:t>
            </a:r>
            <a:r>
              <a:rPr sz="1400" spc="-18" dirty="0">
                <a:latin typeface="Century Gothic" panose="020B0502020202020204" pitchFamily="34" charset="0"/>
                <a:cs typeface="Calibri"/>
              </a:rPr>
              <a:t>r</a:t>
            </a:r>
            <a:r>
              <a:rPr sz="1400" dirty="0">
                <a:latin typeface="Century Gothic" panose="020B0502020202020204" pitchFamily="34" charset="0"/>
                <a:cs typeface="Calibri"/>
              </a:rPr>
              <a:t>s</a:t>
            </a:r>
            <a:r>
              <a:rPr sz="1400" spc="-47" dirty="0">
                <a:latin typeface="Century Gothic" panose="020B0502020202020204" pitchFamily="34" charset="0"/>
                <a:cs typeface="Calibri"/>
              </a:rPr>
              <a:t> </a:t>
            </a:r>
            <a:r>
              <a:rPr sz="1400" spc="-7" dirty="0">
                <a:latin typeface="Century Gothic" panose="020B0502020202020204" pitchFamily="34" charset="0"/>
                <a:cs typeface="Calibri"/>
              </a:rPr>
              <a:t>A</a:t>
            </a:r>
            <a:r>
              <a:rPr sz="1400" spc="-14" dirty="0">
                <a:latin typeface="Century Gothic" panose="020B0502020202020204" pitchFamily="34" charset="0"/>
                <a:cs typeface="Calibri"/>
              </a:rPr>
              <a:t>ct</a:t>
            </a:r>
            <a:endParaRPr sz="1400" dirty="0">
              <a:latin typeface="Century Gothic" panose="020B0502020202020204" pitchFamily="34" charset="0"/>
              <a:cs typeface="Calibri"/>
            </a:endParaRPr>
          </a:p>
          <a:p>
            <a:pPr marL="175254" marR="503165" indent="-166029">
              <a:buChar char="•"/>
              <a:tabLst>
                <a:tab pos="174792" algn="l"/>
                <a:tab pos="175254" algn="l"/>
              </a:tabLst>
            </a:pPr>
            <a:r>
              <a:rPr sz="1400" spc="-4" dirty="0">
                <a:latin typeface="Century Gothic" panose="020B0502020202020204" pitchFamily="34" charset="0"/>
                <a:cs typeface="Calibri"/>
              </a:rPr>
              <a:t>Land and </a:t>
            </a:r>
            <a:r>
              <a:rPr sz="1400" spc="-25" dirty="0">
                <a:latin typeface="Century Gothic" panose="020B0502020202020204" pitchFamily="34" charset="0"/>
                <a:cs typeface="Calibri"/>
              </a:rPr>
              <a:t>Water</a:t>
            </a:r>
            <a:r>
              <a:rPr lang="en-US" sz="1400" spc="-25" dirty="0">
                <a:latin typeface="Century Gothic" panose="020B0502020202020204" pitchFamily="34" charset="0"/>
                <a:cs typeface="Calibri"/>
              </a:rPr>
              <a:t> </a:t>
            </a:r>
            <a:r>
              <a:rPr sz="1400" spc="-4" dirty="0">
                <a:latin typeface="Century Gothic" panose="020B0502020202020204" pitchFamily="34" charset="0"/>
                <a:cs typeface="Calibri"/>
              </a:rPr>
              <a:t>Conservation</a:t>
            </a:r>
            <a:r>
              <a:rPr sz="1400" spc="-33" dirty="0">
                <a:latin typeface="Century Gothic" panose="020B0502020202020204" pitchFamily="34" charset="0"/>
                <a:cs typeface="Calibri"/>
              </a:rPr>
              <a:t> </a:t>
            </a:r>
            <a:r>
              <a:rPr sz="1400" spc="-12" dirty="0">
                <a:latin typeface="Century Gothic" panose="020B0502020202020204" pitchFamily="34" charset="0"/>
                <a:cs typeface="Calibri"/>
              </a:rPr>
              <a:t>Funds</a:t>
            </a:r>
            <a:endParaRPr sz="1400" dirty="0">
              <a:latin typeface="Century Gothic" panose="020B0502020202020204" pitchFamily="34" charset="0"/>
              <a:cs typeface="Calibri"/>
            </a:endParaRPr>
          </a:p>
          <a:p>
            <a:pPr marL="175254" indent="-166029">
              <a:buChar char="•"/>
              <a:tabLst>
                <a:tab pos="174792" algn="l"/>
                <a:tab pos="175254" algn="l"/>
              </a:tabLst>
            </a:pPr>
            <a:r>
              <a:rPr lang="en-US" sz="1400" spc="-4" dirty="0">
                <a:latin typeface="Century Gothic" panose="020B0502020202020204" pitchFamily="34" charset="0"/>
                <a:cs typeface="Calibri"/>
              </a:rPr>
              <a:t>30x30/America the Beautiful</a:t>
            </a:r>
            <a:endParaRPr lang="en-US" sz="1400" dirty="0">
              <a:latin typeface="Century Gothic" panose="020B0502020202020204" pitchFamily="34" charset="0"/>
              <a:cs typeface="Calibri"/>
            </a:endParaRPr>
          </a:p>
        </p:txBody>
      </p:sp>
      <p:pic>
        <p:nvPicPr>
          <p:cNvPr id="11" name="object 3">
            <a:extLst>
              <a:ext uri="{FF2B5EF4-FFF2-40B4-BE49-F238E27FC236}">
                <a16:creationId xmlns:a16="http://schemas.microsoft.com/office/drawing/2014/main" id="{E8042447-14C1-544D-8227-905699C5E0DE}"/>
              </a:ext>
            </a:extLst>
          </p:cNvPr>
          <p:cNvPicPr/>
          <p:nvPr/>
        </p:nvPicPr>
        <p:blipFill>
          <a:blip r:embed="rId2" cstate="print"/>
          <a:stretch>
            <a:fillRect/>
          </a:stretch>
        </p:blipFill>
        <p:spPr>
          <a:xfrm>
            <a:off x="5808414" y="782372"/>
            <a:ext cx="4085987" cy="6837628"/>
          </a:xfrm>
          <a:prstGeom prst="rect">
            <a:avLst/>
          </a:prstGeom>
        </p:spPr>
      </p:pic>
      <p:grpSp>
        <p:nvGrpSpPr>
          <p:cNvPr id="17" name="object 2">
            <a:extLst>
              <a:ext uri="{FF2B5EF4-FFF2-40B4-BE49-F238E27FC236}">
                <a16:creationId xmlns:a16="http://schemas.microsoft.com/office/drawing/2014/main" id="{533338E5-CB9C-FA4F-A633-19ACB17350FE}"/>
              </a:ext>
            </a:extLst>
          </p:cNvPr>
          <p:cNvGrpSpPr/>
          <p:nvPr/>
        </p:nvGrpSpPr>
        <p:grpSpPr>
          <a:xfrm>
            <a:off x="76200" y="146857"/>
            <a:ext cx="9874732" cy="1133990"/>
            <a:chOff x="202692" y="312419"/>
            <a:chExt cx="9629775" cy="1133990"/>
          </a:xfrm>
        </p:grpSpPr>
        <p:sp>
          <p:nvSpPr>
            <p:cNvPr id="18" name="object 5">
              <a:extLst>
                <a:ext uri="{FF2B5EF4-FFF2-40B4-BE49-F238E27FC236}">
                  <a16:creationId xmlns:a16="http://schemas.microsoft.com/office/drawing/2014/main" id="{FDD521C4-20B8-6246-91E3-727AA6F8790D}"/>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19" name="object 6">
              <a:extLst>
                <a:ext uri="{FF2B5EF4-FFF2-40B4-BE49-F238E27FC236}">
                  <a16:creationId xmlns:a16="http://schemas.microsoft.com/office/drawing/2014/main" id="{AE5715CF-E2FF-544B-81D0-2455E95EC1AE}"/>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24" name="object 17">
            <a:extLst>
              <a:ext uri="{FF2B5EF4-FFF2-40B4-BE49-F238E27FC236}">
                <a16:creationId xmlns:a16="http://schemas.microsoft.com/office/drawing/2014/main" id="{286A4534-F403-4745-8145-6F40F5FEED7D}"/>
              </a:ext>
            </a:extLst>
          </p:cNvPr>
          <p:cNvSpPr txBox="1"/>
          <p:nvPr/>
        </p:nvSpPr>
        <p:spPr>
          <a:xfrm>
            <a:off x="460409" y="1345518"/>
            <a:ext cx="5927510" cy="564135"/>
          </a:xfrm>
          <a:prstGeom prst="rect">
            <a:avLst/>
          </a:prstGeom>
        </p:spPr>
        <p:txBody>
          <a:bodyPr vert="horz" wrap="square" lIns="0" tIns="101479" rIns="0" bIns="0" rtlCol="0">
            <a:spAutoFit/>
          </a:bodyPr>
          <a:lstStyle/>
          <a:p>
            <a:pPr marL="9224">
              <a:spcBef>
                <a:spcPts val="439"/>
              </a:spcBef>
            </a:pPr>
            <a:r>
              <a:rPr lang="en-US" sz="3000" b="1" dirty="0">
                <a:solidFill>
                  <a:srgbClr val="059688"/>
                </a:solidFill>
                <a:latin typeface="Century Gothic" panose="020B0502020202020204" pitchFamily="34" charset="0"/>
                <a:cs typeface="Calibri"/>
              </a:rPr>
              <a:t>Leveraging Funds</a:t>
            </a:r>
          </a:p>
        </p:txBody>
      </p:sp>
      <p:sp>
        <p:nvSpPr>
          <p:cNvPr id="15" name="object 3">
            <a:extLst>
              <a:ext uri="{FF2B5EF4-FFF2-40B4-BE49-F238E27FC236}">
                <a16:creationId xmlns:a16="http://schemas.microsoft.com/office/drawing/2014/main" id="{E7D2AFF0-2220-4D69-A355-877903B564AB}"/>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16" name="Picture 15" descr="Icon&#10;&#10;Description automatically generated">
            <a:extLst>
              <a:ext uri="{FF2B5EF4-FFF2-40B4-BE49-F238E27FC236}">
                <a16:creationId xmlns:a16="http://schemas.microsoft.com/office/drawing/2014/main" id="{B4996D78-E17E-49D0-8E30-6878E61666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sp>
        <p:nvSpPr>
          <p:cNvPr id="23" name="object 10">
            <a:extLst>
              <a:ext uri="{FF2B5EF4-FFF2-40B4-BE49-F238E27FC236}">
                <a16:creationId xmlns:a16="http://schemas.microsoft.com/office/drawing/2014/main" id="{7632097B-B11A-418B-9190-3E4DDEF099E8}"/>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20" name="object 9">
            <a:extLst>
              <a:ext uri="{FF2B5EF4-FFF2-40B4-BE49-F238E27FC236}">
                <a16:creationId xmlns:a16="http://schemas.microsoft.com/office/drawing/2014/main" id="{6965F841-4110-4E29-AAEC-FDC3F57EA6E8}"/>
              </a:ext>
            </a:extLst>
          </p:cNvPr>
          <p:cNvSpPr txBox="1"/>
          <p:nvPr/>
        </p:nvSpPr>
        <p:spPr>
          <a:xfrm>
            <a:off x="5943600" y="7410066"/>
            <a:ext cx="4305464" cy="170898"/>
          </a:xfrm>
          <a:prstGeom prst="rect">
            <a:avLst/>
          </a:prstGeom>
        </p:spPr>
        <p:txBody>
          <a:bodyPr vert="horz" wrap="square" lIns="0" tIns="9225" rIns="0" bIns="0" rtlCol="0">
            <a:spAutoFit/>
          </a:bodyPr>
          <a:lstStyle/>
          <a:p>
            <a:pPr marL="9224">
              <a:spcBef>
                <a:spcPts val="73"/>
              </a:spcBef>
            </a:pPr>
            <a:r>
              <a:rPr lang="en-US" sz="1050" b="1" spc="-14" dirty="0">
                <a:solidFill>
                  <a:schemeClr val="bg1"/>
                </a:solidFill>
                <a:latin typeface="Century Gothic" panose="020B0502020202020204" pitchFamily="34" charset="0"/>
                <a:cs typeface="Calibri"/>
              </a:rPr>
              <a:t>Salado Creek Greenway/ Wurzbach Parkway – San Antonio</a:t>
            </a:r>
            <a:endParaRPr lang="en-US" sz="900" b="1" spc="-4" dirty="0">
              <a:solidFill>
                <a:schemeClr val="bg1"/>
              </a:solidFill>
              <a:latin typeface="Century Gothic" panose="020B0502020202020204" pitchFamily="34" charset="0"/>
              <a:cs typeface="Calibri"/>
            </a:endParaRPr>
          </a:p>
        </p:txBody>
      </p:sp>
    </p:spTree>
    <p:extLst>
      <p:ext uri="{BB962C8B-B14F-4D97-AF65-F5344CB8AC3E}">
        <p14:creationId xmlns:p14="http://schemas.microsoft.com/office/powerpoint/2010/main" val="2157179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ject 3">
            <a:extLst>
              <a:ext uri="{FF2B5EF4-FFF2-40B4-BE49-F238E27FC236}">
                <a16:creationId xmlns:a16="http://schemas.microsoft.com/office/drawing/2014/main" id="{21718024-9B8B-4E6B-85D9-3937C32BDE60}"/>
              </a:ext>
            </a:extLst>
          </p:cNvPr>
          <p:cNvPicPr/>
          <p:nvPr/>
        </p:nvPicPr>
        <p:blipFill rotWithShape="1">
          <a:blip r:embed="rId3" cstate="print"/>
          <a:srcRect l="10498" t="-6491" r="263" b="93156"/>
          <a:stretch/>
        </p:blipFill>
        <p:spPr>
          <a:xfrm>
            <a:off x="1143000" y="381000"/>
            <a:ext cx="8756488" cy="939257"/>
          </a:xfrm>
          <a:prstGeom prst="rect">
            <a:avLst/>
          </a:prstGeom>
        </p:spPr>
      </p:pic>
      <p:pic>
        <p:nvPicPr>
          <p:cNvPr id="17" name="object 3">
            <a:extLst>
              <a:ext uri="{FF2B5EF4-FFF2-40B4-BE49-F238E27FC236}">
                <a16:creationId xmlns:a16="http://schemas.microsoft.com/office/drawing/2014/main" id="{45D9C078-D063-4796-8FE1-3F4B3178983C}"/>
              </a:ext>
            </a:extLst>
          </p:cNvPr>
          <p:cNvPicPr/>
          <p:nvPr/>
        </p:nvPicPr>
        <p:blipFill rotWithShape="1">
          <a:blip r:embed="rId3" cstate="print"/>
          <a:srcRect t="-1" b="7238"/>
          <a:stretch/>
        </p:blipFill>
        <p:spPr>
          <a:xfrm>
            <a:off x="145886" y="1086631"/>
            <a:ext cx="9753602" cy="6533369"/>
          </a:xfrm>
          <a:prstGeom prst="rect">
            <a:avLst/>
          </a:prstGeom>
        </p:spPr>
      </p:pic>
      <p:grpSp>
        <p:nvGrpSpPr>
          <p:cNvPr id="10" name="Group 9">
            <a:extLst>
              <a:ext uri="{FF2B5EF4-FFF2-40B4-BE49-F238E27FC236}">
                <a16:creationId xmlns:a16="http://schemas.microsoft.com/office/drawing/2014/main" id="{4B2284AD-45BF-4837-B2AD-F4D794E3D7F4}"/>
              </a:ext>
            </a:extLst>
          </p:cNvPr>
          <p:cNvGrpSpPr/>
          <p:nvPr/>
        </p:nvGrpSpPr>
        <p:grpSpPr>
          <a:xfrm>
            <a:off x="76200" y="76200"/>
            <a:ext cx="9874732" cy="1204647"/>
            <a:chOff x="76200" y="76200"/>
            <a:chExt cx="9874732" cy="1204647"/>
          </a:xfrm>
        </p:grpSpPr>
        <p:grpSp>
          <p:nvGrpSpPr>
            <p:cNvPr id="11" name="object 2">
              <a:extLst>
                <a:ext uri="{FF2B5EF4-FFF2-40B4-BE49-F238E27FC236}">
                  <a16:creationId xmlns:a16="http://schemas.microsoft.com/office/drawing/2014/main" id="{E1952B09-EF8E-4DF1-AC50-55F2D7958910}"/>
                </a:ext>
              </a:extLst>
            </p:cNvPr>
            <p:cNvGrpSpPr/>
            <p:nvPr/>
          </p:nvGrpSpPr>
          <p:grpSpPr>
            <a:xfrm>
              <a:off x="76200" y="146857"/>
              <a:ext cx="9874732" cy="1133990"/>
              <a:chOff x="202692" y="312419"/>
              <a:chExt cx="9629775" cy="1133990"/>
            </a:xfrm>
          </p:grpSpPr>
          <p:sp>
            <p:nvSpPr>
              <p:cNvPr id="15" name="object 5">
                <a:extLst>
                  <a:ext uri="{FF2B5EF4-FFF2-40B4-BE49-F238E27FC236}">
                    <a16:creationId xmlns:a16="http://schemas.microsoft.com/office/drawing/2014/main" id="{ADF22C3C-F1E9-4CD4-B7DE-2D3FC261AC99}"/>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pPr marL="0" marR="0" lvl="0" indent="0" algn="l" defTabSz="914259"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6">
                <a:extLst>
                  <a:ext uri="{FF2B5EF4-FFF2-40B4-BE49-F238E27FC236}">
                    <a16:creationId xmlns:a16="http://schemas.microsoft.com/office/drawing/2014/main" id="{EB253221-D849-4C2A-BC54-700031163E16}"/>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pPr marL="0" marR="0" lvl="0" indent="0" algn="l" defTabSz="914259"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object 10">
              <a:extLst>
                <a:ext uri="{FF2B5EF4-FFF2-40B4-BE49-F238E27FC236}">
                  <a16:creationId xmlns:a16="http://schemas.microsoft.com/office/drawing/2014/main" id="{37528347-FD0F-4C8C-A6F8-82068078D341}"/>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pPr marL="0" marR="0" lvl="0" indent="0" algn="l" defTabSz="914259"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3">
              <a:extLst>
                <a:ext uri="{FF2B5EF4-FFF2-40B4-BE49-F238E27FC236}">
                  <a16:creationId xmlns:a16="http://schemas.microsoft.com/office/drawing/2014/main" id="{011C0915-DDB7-482E-9C31-7E70BDE3887A}"/>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marR="0" lvl="0" indent="0" algn="l" defTabSz="914400" rtl="0" eaLnBrk="1" fontAlgn="auto" latinLnBrk="0" hangingPunct="1">
                <a:lnSpc>
                  <a:spcPct val="100000"/>
                </a:lnSpc>
                <a:spcBef>
                  <a:spcPts val="443"/>
                </a:spcBef>
                <a:spcAft>
                  <a:spcPts val="0"/>
                </a:spcAft>
                <a:buClrTx/>
                <a:buSzTx/>
                <a:buFontTx/>
                <a:buNone/>
                <a:tabLst/>
                <a:defRPr/>
              </a:pPr>
              <a:r>
                <a:rPr kumimoji="0" lang="en-US" sz="2906" b="1" i="0" u="none" strike="noStrike" kern="0" cap="none" spc="-4" normalizeH="0" baseline="0" noProof="0" dirty="0">
                  <a:ln>
                    <a:noFill/>
                  </a:ln>
                  <a:solidFill>
                    <a:prstClr val="white"/>
                  </a:solidFill>
                  <a:effectLst/>
                  <a:uLnTx/>
                  <a:uFillTx/>
                  <a:latin typeface="Century Gothic"/>
                  <a:ea typeface="+mj-ea"/>
                </a:rPr>
                <a:t>great</a:t>
              </a:r>
              <a:r>
                <a:rPr kumimoji="0" lang="en-US" sz="2906" b="1" i="0" u="none" strike="noStrike" kern="0" cap="none" spc="-142" normalizeH="0" baseline="0" noProof="0" dirty="0">
                  <a:ln>
                    <a:noFill/>
                  </a:ln>
                  <a:solidFill>
                    <a:prstClr val="white"/>
                  </a:solidFill>
                  <a:effectLst/>
                  <a:uLnTx/>
                  <a:uFillTx/>
                  <a:latin typeface="Century Gothic"/>
                  <a:ea typeface="+mj-ea"/>
                </a:rPr>
                <a:t> </a:t>
              </a:r>
              <a:r>
                <a:rPr kumimoji="0" lang="en-US" sz="2906" b="1" i="0" u="none" strike="noStrike" kern="0" cap="none" spc="-4" normalizeH="0" baseline="0" noProof="0" dirty="0">
                  <a:ln>
                    <a:noFill/>
                  </a:ln>
                  <a:solidFill>
                    <a:prstClr val="white"/>
                  </a:solidFill>
                  <a:effectLst/>
                  <a:uLnTx/>
                  <a:uFillTx/>
                  <a:latin typeface="Century Gothic"/>
                  <a:ea typeface="+mj-ea"/>
                </a:rPr>
                <a:t>springs</a:t>
              </a:r>
            </a:p>
            <a:p>
              <a:pPr marL="411848" marR="0" lvl="0" indent="0" algn="l" defTabSz="914400" rtl="0" eaLnBrk="1" fontAlgn="auto" latinLnBrk="0" hangingPunct="1">
                <a:lnSpc>
                  <a:spcPct val="100000"/>
                </a:lnSpc>
                <a:spcBef>
                  <a:spcPts val="174"/>
                </a:spcBef>
                <a:spcAft>
                  <a:spcPts val="0"/>
                </a:spcAft>
                <a:buClrTx/>
                <a:buSzTx/>
                <a:buFontTx/>
                <a:buNone/>
                <a:tabLst>
                  <a:tab pos="621230" algn="l"/>
                  <a:tab pos="832459" algn="l"/>
                  <a:tab pos="1090268" algn="l"/>
                  <a:tab pos="1279820" algn="l"/>
                  <a:tab pos="1479056" algn="l"/>
                  <a:tab pos="1726718" algn="l"/>
                </a:tabLst>
                <a:defRPr/>
              </a:pPr>
              <a:r>
                <a:rPr kumimoji="0" lang="en-US" sz="1380" b="0" i="0" u="none" strike="noStrike" kern="0" cap="none" spc="-4" normalizeH="0" baseline="0" noProof="0" dirty="0">
                  <a:ln>
                    <a:noFill/>
                  </a:ln>
                  <a:solidFill>
                    <a:prstClr val="white"/>
                  </a:solidFill>
                  <a:effectLst/>
                  <a:uLnTx/>
                  <a:uFillTx/>
                  <a:latin typeface="Century Gothic"/>
                  <a:ea typeface="+mj-ea"/>
                </a:rPr>
                <a:t>P	R	O	J	E	C	T</a:t>
              </a:r>
              <a:endParaRPr kumimoji="0" lang="en-US" sz="1380" b="1" i="0" u="none" strike="noStrike" kern="0" cap="none" spc="0" normalizeH="0" baseline="0" noProof="0" dirty="0">
                <a:ln>
                  <a:noFill/>
                </a:ln>
                <a:solidFill>
                  <a:prstClr val="white"/>
                </a:solidFill>
                <a:effectLst/>
                <a:uLnTx/>
                <a:uFillTx/>
                <a:latin typeface="Century Gothic"/>
                <a:ea typeface="+mj-ea"/>
              </a:endParaRPr>
            </a:p>
          </p:txBody>
        </p:sp>
        <p:pic>
          <p:nvPicPr>
            <p:cNvPr id="14" name="Picture 13" descr="Icon&#10;&#10;Description automatically generated">
              <a:extLst>
                <a:ext uri="{FF2B5EF4-FFF2-40B4-BE49-F238E27FC236}">
                  <a16:creationId xmlns:a16="http://schemas.microsoft.com/office/drawing/2014/main" id="{AAB30FBA-248F-4088-BA92-CB5479DB38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Tree>
    <p:extLst>
      <p:ext uri="{BB962C8B-B14F-4D97-AF65-F5344CB8AC3E}">
        <p14:creationId xmlns:p14="http://schemas.microsoft.com/office/powerpoint/2010/main" val="102697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12" name="Picture 11">
            <a:extLst>
              <a:ext uri="{FF2B5EF4-FFF2-40B4-BE49-F238E27FC236}">
                <a16:creationId xmlns:a16="http://schemas.microsoft.com/office/drawing/2014/main" id="{0740E243-50AD-4E00-9943-4DAC9C43A539}"/>
              </a:ext>
            </a:extLst>
          </p:cNvPr>
          <p:cNvPicPr>
            <a:picLocks noChangeAspect="1"/>
          </p:cNvPicPr>
          <p:nvPr/>
        </p:nvPicPr>
        <p:blipFill rotWithShape="1">
          <a:blip r:embed="rId3" cstate="print"/>
          <a:srcRect l="7562" t="13695"/>
          <a:stretch/>
        </p:blipFill>
        <p:spPr>
          <a:xfrm>
            <a:off x="5160222" y="2590800"/>
            <a:ext cx="4740638" cy="4689880"/>
          </a:xfrm>
          <a:prstGeom prst="rect">
            <a:avLst/>
          </a:prstGeom>
        </p:spPr>
      </p:pic>
      <p:grpSp>
        <p:nvGrpSpPr>
          <p:cNvPr id="13" name="Group 12">
            <a:extLst>
              <a:ext uri="{FF2B5EF4-FFF2-40B4-BE49-F238E27FC236}">
                <a16:creationId xmlns:a16="http://schemas.microsoft.com/office/drawing/2014/main" id="{0CDDCCF8-0071-487B-989D-06412BE5E57A}"/>
              </a:ext>
            </a:extLst>
          </p:cNvPr>
          <p:cNvGrpSpPr/>
          <p:nvPr/>
        </p:nvGrpSpPr>
        <p:grpSpPr>
          <a:xfrm>
            <a:off x="76200" y="76200"/>
            <a:ext cx="9874732" cy="1204647"/>
            <a:chOff x="76200" y="76200"/>
            <a:chExt cx="9874732" cy="1204647"/>
          </a:xfrm>
        </p:grpSpPr>
        <p:grpSp>
          <p:nvGrpSpPr>
            <p:cNvPr id="14" name="object 2">
              <a:extLst>
                <a:ext uri="{FF2B5EF4-FFF2-40B4-BE49-F238E27FC236}">
                  <a16:creationId xmlns:a16="http://schemas.microsoft.com/office/drawing/2014/main" id="{9D8F85D7-2814-49A2-B546-C3781F7B458A}"/>
                </a:ext>
              </a:extLst>
            </p:cNvPr>
            <p:cNvGrpSpPr/>
            <p:nvPr/>
          </p:nvGrpSpPr>
          <p:grpSpPr>
            <a:xfrm>
              <a:off x="76200" y="146857"/>
              <a:ext cx="9874732" cy="1133990"/>
              <a:chOff x="202692" y="312419"/>
              <a:chExt cx="9629775" cy="1133990"/>
            </a:xfrm>
          </p:grpSpPr>
          <p:sp>
            <p:nvSpPr>
              <p:cNvPr id="18" name="object 5">
                <a:extLst>
                  <a:ext uri="{FF2B5EF4-FFF2-40B4-BE49-F238E27FC236}">
                    <a16:creationId xmlns:a16="http://schemas.microsoft.com/office/drawing/2014/main" id="{A5E72F25-7E69-486F-8559-A864274689E2}"/>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19" name="object 6">
                <a:extLst>
                  <a:ext uri="{FF2B5EF4-FFF2-40B4-BE49-F238E27FC236}">
                    <a16:creationId xmlns:a16="http://schemas.microsoft.com/office/drawing/2014/main" id="{5419EBBB-1934-4496-A24F-936FF19AA349}"/>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15" name="object 10">
              <a:extLst>
                <a:ext uri="{FF2B5EF4-FFF2-40B4-BE49-F238E27FC236}">
                  <a16:creationId xmlns:a16="http://schemas.microsoft.com/office/drawing/2014/main" id="{900C8306-4085-48A6-9BD9-0B76D4C4C276}"/>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16" name="object 3">
              <a:extLst>
                <a:ext uri="{FF2B5EF4-FFF2-40B4-BE49-F238E27FC236}">
                  <a16:creationId xmlns:a16="http://schemas.microsoft.com/office/drawing/2014/main" id="{FF822A9D-A5DF-4547-A32D-9AFE4EFB8B5C}"/>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17" name="Picture 16" descr="Icon&#10;&#10;Description automatically generated">
              <a:extLst>
                <a:ext uri="{FF2B5EF4-FFF2-40B4-BE49-F238E27FC236}">
                  <a16:creationId xmlns:a16="http://schemas.microsoft.com/office/drawing/2014/main" id="{2F5A46B3-B985-4839-8E8B-40DB44F5F0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pic>
        <p:nvPicPr>
          <p:cNvPr id="27" name="Picture 26">
            <a:extLst>
              <a:ext uri="{FF2B5EF4-FFF2-40B4-BE49-F238E27FC236}">
                <a16:creationId xmlns:a16="http://schemas.microsoft.com/office/drawing/2014/main" id="{267AD41B-A85F-39EB-1F73-B3C97AA6B320}"/>
              </a:ext>
            </a:extLst>
          </p:cNvPr>
          <p:cNvPicPr>
            <a:picLocks noChangeAspect="1"/>
          </p:cNvPicPr>
          <p:nvPr/>
        </p:nvPicPr>
        <p:blipFill rotWithShape="1">
          <a:blip r:embed="rId5" cstate="print"/>
          <a:srcRect l="1930" t="2589" r="1930" b="2157"/>
          <a:stretch/>
        </p:blipFill>
        <p:spPr>
          <a:xfrm>
            <a:off x="453943" y="3269660"/>
            <a:ext cx="2819401" cy="3592483"/>
          </a:xfrm>
          <a:prstGeom prst="rect">
            <a:avLst/>
          </a:prstGeom>
          <a:effectLst>
            <a:outerShdw blurRad="50800" dist="38100" dir="2700000" algn="tl" rotWithShape="0">
              <a:prstClr val="black">
                <a:alpha val="40000"/>
              </a:prstClr>
            </a:outerShdw>
          </a:effectLst>
        </p:spPr>
      </p:pic>
      <p:pic>
        <p:nvPicPr>
          <p:cNvPr id="26" name="Picture 25" descr="Qr code&#10;&#10;Description automatically generated">
            <a:extLst>
              <a:ext uri="{FF2B5EF4-FFF2-40B4-BE49-F238E27FC236}">
                <a16:creationId xmlns:a16="http://schemas.microsoft.com/office/drawing/2014/main" id="{1830BA97-CD85-AE69-ED9B-68FA2CA307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75" t="7305" r="7212" b="7482"/>
          <a:stretch/>
        </p:blipFill>
        <p:spPr>
          <a:xfrm>
            <a:off x="2346566" y="4868670"/>
            <a:ext cx="2667000" cy="2667000"/>
          </a:xfrm>
          <a:prstGeom prst="rect">
            <a:avLst/>
          </a:prstGeom>
        </p:spPr>
      </p:pic>
      <p:sp>
        <p:nvSpPr>
          <p:cNvPr id="28" name="object 17">
            <a:extLst>
              <a:ext uri="{FF2B5EF4-FFF2-40B4-BE49-F238E27FC236}">
                <a16:creationId xmlns:a16="http://schemas.microsoft.com/office/drawing/2014/main" id="{FBADB1CE-A1D7-E1BE-B844-E9F0BA714F84}"/>
              </a:ext>
            </a:extLst>
          </p:cNvPr>
          <p:cNvSpPr txBox="1"/>
          <p:nvPr/>
        </p:nvSpPr>
        <p:spPr>
          <a:xfrm>
            <a:off x="460409" y="1345518"/>
            <a:ext cx="5927510" cy="564135"/>
          </a:xfrm>
          <a:prstGeom prst="rect">
            <a:avLst/>
          </a:prstGeom>
        </p:spPr>
        <p:txBody>
          <a:bodyPr vert="horz" wrap="square" lIns="0" tIns="101479" rIns="0" bIns="0" rtlCol="0">
            <a:spAutoFit/>
          </a:bodyPr>
          <a:lstStyle/>
          <a:p>
            <a:pPr marL="9224"/>
            <a:r>
              <a:rPr lang="en-US" sz="3000" b="1" dirty="0">
                <a:solidFill>
                  <a:srgbClr val="059688"/>
                </a:solidFill>
                <a:latin typeface="Century Gothic" panose="020B0502020202020204" pitchFamily="34" charset="0"/>
                <a:cs typeface="Calibri"/>
              </a:rPr>
              <a:t>Trails Plan Released April 2022</a:t>
            </a:r>
          </a:p>
        </p:txBody>
      </p:sp>
      <p:sp>
        <p:nvSpPr>
          <p:cNvPr id="29" name="object 7">
            <a:extLst>
              <a:ext uri="{FF2B5EF4-FFF2-40B4-BE49-F238E27FC236}">
                <a16:creationId xmlns:a16="http://schemas.microsoft.com/office/drawing/2014/main" id="{B9C24454-32D8-320F-22DC-A302F9A9A651}"/>
              </a:ext>
            </a:extLst>
          </p:cNvPr>
          <p:cNvSpPr txBox="1"/>
          <p:nvPr/>
        </p:nvSpPr>
        <p:spPr>
          <a:xfrm>
            <a:off x="523627" y="2041526"/>
            <a:ext cx="4048373" cy="625335"/>
          </a:xfrm>
          <a:prstGeom prst="rect">
            <a:avLst/>
          </a:prstGeom>
        </p:spPr>
        <p:txBody>
          <a:bodyPr vert="horz" wrap="square" lIns="0" tIns="9687" rIns="0" bIns="0" rtlCol="0">
            <a:spAutoFit/>
          </a:bodyPr>
          <a:lstStyle/>
          <a:p>
            <a:pPr marR="3689">
              <a:spcBef>
                <a:spcPts val="1200"/>
              </a:spcBef>
            </a:pPr>
            <a:r>
              <a:rPr lang="en-US" sz="2000" b="1" dirty="0">
                <a:solidFill>
                  <a:srgbClr val="51C5B4"/>
                </a:solidFill>
                <a:latin typeface="Century Gothic" panose="020B0502020202020204" pitchFamily="34" charset="0"/>
                <a:cs typeface="Calibri"/>
              </a:rPr>
              <a:t>Inspiring Leaders to Work Locally with a Regional Vision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10;&#10;Description automatically generated">
            <a:extLst>
              <a:ext uri="{FF2B5EF4-FFF2-40B4-BE49-F238E27FC236}">
                <a16:creationId xmlns:a16="http://schemas.microsoft.com/office/drawing/2014/main" id="{A1F59D35-04C0-DF7F-B16F-65F93DFB8E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8" t="8979" r="45543" b="2560"/>
          <a:stretch/>
        </p:blipFill>
        <p:spPr>
          <a:xfrm>
            <a:off x="107469" y="1179654"/>
            <a:ext cx="5006558" cy="6440346"/>
          </a:xfrm>
          <a:prstGeom prst="rect">
            <a:avLst/>
          </a:prstGeom>
        </p:spPr>
      </p:pic>
      <p:pic>
        <p:nvPicPr>
          <p:cNvPr id="4" name="Picture 3" descr="Map&#10;&#10;Description automatically generated">
            <a:extLst>
              <a:ext uri="{FF2B5EF4-FFF2-40B4-BE49-F238E27FC236}">
                <a16:creationId xmlns:a16="http://schemas.microsoft.com/office/drawing/2014/main" id="{FDC9170F-F593-2429-4252-850E93E683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252" r="740"/>
          <a:stretch/>
        </p:blipFill>
        <p:spPr>
          <a:xfrm>
            <a:off x="5569569" y="883291"/>
            <a:ext cx="3994216" cy="6857515"/>
          </a:xfrm>
          <a:prstGeom prst="rect">
            <a:avLst/>
          </a:prstGeom>
        </p:spPr>
      </p:pic>
      <p:grpSp>
        <p:nvGrpSpPr>
          <p:cNvPr id="2" name="Group 1">
            <a:extLst>
              <a:ext uri="{FF2B5EF4-FFF2-40B4-BE49-F238E27FC236}">
                <a16:creationId xmlns:a16="http://schemas.microsoft.com/office/drawing/2014/main" id="{2A2EB03A-2E81-C1B5-9EA5-AFD5948A4A35}"/>
              </a:ext>
            </a:extLst>
          </p:cNvPr>
          <p:cNvGrpSpPr/>
          <p:nvPr/>
        </p:nvGrpSpPr>
        <p:grpSpPr>
          <a:xfrm>
            <a:off x="76201" y="76200"/>
            <a:ext cx="9874732" cy="1204647"/>
            <a:chOff x="76200" y="76200"/>
            <a:chExt cx="9874732" cy="1204647"/>
          </a:xfrm>
        </p:grpSpPr>
        <p:sp>
          <p:nvSpPr>
            <p:cNvPr id="10" name="object 5">
              <a:extLst>
                <a:ext uri="{FF2B5EF4-FFF2-40B4-BE49-F238E27FC236}">
                  <a16:creationId xmlns:a16="http://schemas.microsoft.com/office/drawing/2014/main" id="{9696D25F-EEB4-8321-BD30-02491D3DC3F8}"/>
                </a:ext>
              </a:extLst>
            </p:cNvPr>
            <p:cNvSpPr/>
            <p:nvPr/>
          </p:nvSpPr>
          <p:spPr>
            <a:xfrm>
              <a:off x="152398" y="143709"/>
              <a:ext cx="6720253" cy="1132190"/>
            </a:xfrm>
            <a:custGeom>
              <a:avLst/>
              <a:gdLst>
                <a:gd name="connsiteX0" fmla="*/ 6595533 w 9569196"/>
                <a:gd name="connsiteY0" fmla="*/ 27160 h 1129042"/>
                <a:gd name="connsiteX1" fmla="*/ 0 w 9569196"/>
                <a:gd name="connsiteY1" fmla="*/ 0 h 1129042"/>
                <a:gd name="connsiteX2" fmla="*/ 0 w 9569196"/>
                <a:gd name="connsiteY2" fmla="*/ 1055255 h 1129042"/>
                <a:gd name="connsiteX3" fmla="*/ 2337193 w 9569196"/>
                <a:gd name="connsiteY3" fmla="*/ 1129042 h 1129042"/>
                <a:gd name="connsiteX4" fmla="*/ 5039779 w 9569196"/>
                <a:gd name="connsiteY4" fmla="*/ 872261 h 1129042"/>
                <a:gd name="connsiteX5" fmla="*/ 7405979 w 9569196"/>
                <a:gd name="connsiteY5" fmla="*/ 621169 h 1129042"/>
                <a:gd name="connsiteX6" fmla="*/ 9569196 w 9569196"/>
                <a:gd name="connsiteY6" fmla="*/ 814247 h 1129042"/>
                <a:gd name="connsiteX7" fmla="*/ 6595533 w 9569196"/>
                <a:gd name="connsiteY7" fmla="*/ 27160 h 1129042"/>
                <a:gd name="connsiteX0" fmla="*/ 6584327 w 9569196"/>
                <a:gd name="connsiteY0" fmla="*/ 30017 h 1129042"/>
                <a:gd name="connsiteX1" fmla="*/ 0 w 9569196"/>
                <a:gd name="connsiteY1" fmla="*/ 0 h 1129042"/>
                <a:gd name="connsiteX2" fmla="*/ 0 w 9569196"/>
                <a:gd name="connsiteY2" fmla="*/ 1055255 h 1129042"/>
                <a:gd name="connsiteX3" fmla="*/ 2337193 w 9569196"/>
                <a:gd name="connsiteY3" fmla="*/ 1129042 h 1129042"/>
                <a:gd name="connsiteX4" fmla="*/ 5039779 w 9569196"/>
                <a:gd name="connsiteY4" fmla="*/ 872261 h 1129042"/>
                <a:gd name="connsiteX5" fmla="*/ 7405979 w 9569196"/>
                <a:gd name="connsiteY5" fmla="*/ 621169 h 1129042"/>
                <a:gd name="connsiteX6" fmla="*/ 9569196 w 9569196"/>
                <a:gd name="connsiteY6" fmla="*/ 814247 h 1129042"/>
                <a:gd name="connsiteX7" fmla="*/ 6584327 w 9569196"/>
                <a:gd name="connsiteY7" fmla="*/ 30017 h 1129042"/>
                <a:gd name="connsiteX0" fmla="*/ 6584327 w 9569196"/>
                <a:gd name="connsiteY0" fmla="*/ 30017 h 1129042"/>
                <a:gd name="connsiteX1" fmla="*/ 0 w 9569196"/>
                <a:gd name="connsiteY1" fmla="*/ 0 h 1129042"/>
                <a:gd name="connsiteX2" fmla="*/ 0 w 9569196"/>
                <a:gd name="connsiteY2" fmla="*/ 1055255 h 1129042"/>
                <a:gd name="connsiteX3" fmla="*/ 2337193 w 9569196"/>
                <a:gd name="connsiteY3" fmla="*/ 1129042 h 1129042"/>
                <a:gd name="connsiteX4" fmla="*/ 5039779 w 9569196"/>
                <a:gd name="connsiteY4" fmla="*/ 872261 h 1129042"/>
                <a:gd name="connsiteX5" fmla="*/ 5385969 w 9569196"/>
                <a:gd name="connsiteY5" fmla="*/ 501154 h 1129042"/>
                <a:gd name="connsiteX6" fmla="*/ 9569196 w 9569196"/>
                <a:gd name="connsiteY6" fmla="*/ 814247 h 1129042"/>
                <a:gd name="connsiteX7" fmla="*/ 6584327 w 9569196"/>
                <a:gd name="connsiteY7" fmla="*/ 30017 h 1129042"/>
                <a:gd name="connsiteX0" fmla="*/ 6584327 w 6584327"/>
                <a:gd name="connsiteY0" fmla="*/ 30017 h 1129042"/>
                <a:gd name="connsiteX1" fmla="*/ 0 w 6584327"/>
                <a:gd name="connsiteY1" fmla="*/ 0 h 1129042"/>
                <a:gd name="connsiteX2" fmla="*/ 0 w 6584327"/>
                <a:gd name="connsiteY2" fmla="*/ 1055255 h 1129042"/>
                <a:gd name="connsiteX3" fmla="*/ 2337193 w 6584327"/>
                <a:gd name="connsiteY3" fmla="*/ 1129042 h 1129042"/>
                <a:gd name="connsiteX4" fmla="*/ 5039779 w 6584327"/>
                <a:gd name="connsiteY4" fmla="*/ 872261 h 1129042"/>
                <a:gd name="connsiteX5" fmla="*/ 5385969 w 6584327"/>
                <a:gd name="connsiteY5" fmla="*/ 501154 h 1129042"/>
                <a:gd name="connsiteX6" fmla="*/ 6048082 w 6584327"/>
                <a:gd name="connsiteY6" fmla="*/ 141476 h 1129042"/>
                <a:gd name="connsiteX7" fmla="*/ 6584327 w 6584327"/>
                <a:gd name="connsiteY7" fmla="*/ 30017 h 1129042"/>
                <a:gd name="connsiteX0" fmla="*/ 6584327 w 6584327"/>
                <a:gd name="connsiteY0" fmla="*/ 30017 h 1129042"/>
                <a:gd name="connsiteX1" fmla="*/ 0 w 6584327"/>
                <a:gd name="connsiteY1" fmla="*/ 0 h 1129042"/>
                <a:gd name="connsiteX2" fmla="*/ 0 w 6584327"/>
                <a:gd name="connsiteY2" fmla="*/ 1055255 h 1129042"/>
                <a:gd name="connsiteX3" fmla="*/ 2337193 w 6584327"/>
                <a:gd name="connsiteY3" fmla="*/ 1129042 h 1129042"/>
                <a:gd name="connsiteX4" fmla="*/ 4528800 w 6584327"/>
                <a:gd name="connsiteY4" fmla="*/ 957542 h 1129042"/>
                <a:gd name="connsiteX5" fmla="*/ 5385969 w 6584327"/>
                <a:gd name="connsiteY5" fmla="*/ 501154 h 1129042"/>
                <a:gd name="connsiteX6" fmla="*/ 6048082 w 6584327"/>
                <a:gd name="connsiteY6" fmla="*/ 141476 h 1129042"/>
                <a:gd name="connsiteX7" fmla="*/ 6584327 w 6584327"/>
                <a:gd name="connsiteY7" fmla="*/ 30017 h 1129042"/>
                <a:gd name="connsiteX0" fmla="*/ 6588972 w 6588972"/>
                <a:gd name="connsiteY0" fmla="*/ 0 h 1132190"/>
                <a:gd name="connsiteX1" fmla="*/ 0 w 6588972"/>
                <a:gd name="connsiteY1" fmla="*/ 3148 h 1132190"/>
                <a:gd name="connsiteX2" fmla="*/ 0 w 6588972"/>
                <a:gd name="connsiteY2" fmla="*/ 1058403 h 1132190"/>
                <a:gd name="connsiteX3" fmla="*/ 2337193 w 6588972"/>
                <a:gd name="connsiteY3" fmla="*/ 1132190 h 1132190"/>
                <a:gd name="connsiteX4" fmla="*/ 4528800 w 6588972"/>
                <a:gd name="connsiteY4" fmla="*/ 960690 h 1132190"/>
                <a:gd name="connsiteX5" fmla="*/ 5385969 w 6588972"/>
                <a:gd name="connsiteY5" fmla="*/ 504302 h 1132190"/>
                <a:gd name="connsiteX6" fmla="*/ 6048082 w 6588972"/>
                <a:gd name="connsiteY6" fmla="*/ 144624 h 1132190"/>
                <a:gd name="connsiteX7" fmla="*/ 6588972 w 6588972"/>
                <a:gd name="connsiteY7" fmla="*/ 0 h 113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8972" h="1132190">
                  <a:moveTo>
                    <a:pt x="6588972" y="0"/>
                  </a:moveTo>
                  <a:lnTo>
                    <a:pt x="0" y="3148"/>
                  </a:lnTo>
                  <a:lnTo>
                    <a:pt x="0" y="1058403"/>
                  </a:lnTo>
                  <a:lnTo>
                    <a:pt x="2337193" y="1132190"/>
                  </a:lnTo>
                  <a:lnTo>
                    <a:pt x="4528800" y="960690"/>
                  </a:lnTo>
                  <a:lnTo>
                    <a:pt x="5385969" y="504302"/>
                  </a:lnTo>
                  <a:lnTo>
                    <a:pt x="6048082" y="144624"/>
                  </a:lnTo>
                  <a:lnTo>
                    <a:pt x="6588972" y="0"/>
                  </a:lnTo>
                  <a:close/>
                </a:path>
              </a:pathLst>
            </a:custGeom>
            <a:solidFill>
              <a:srgbClr val="059688"/>
            </a:solidFill>
          </p:spPr>
          <p:txBody>
            <a:bodyPr wrap="square" lIns="0" tIns="0" rIns="0" bIns="0" rtlCol="0"/>
            <a:lstStyle/>
            <a:p>
              <a:endParaRPr dirty="0"/>
            </a:p>
          </p:txBody>
        </p:sp>
        <p:sp>
          <p:nvSpPr>
            <p:cNvPr id="12" name="object 5">
              <a:extLst>
                <a:ext uri="{FF2B5EF4-FFF2-40B4-BE49-F238E27FC236}">
                  <a16:creationId xmlns:a16="http://schemas.microsoft.com/office/drawing/2014/main" id="{B2F4A364-66A6-10BC-50D0-FD7004C8BB7A}"/>
                </a:ext>
              </a:extLst>
            </p:cNvPr>
            <p:cNvSpPr/>
            <p:nvPr/>
          </p:nvSpPr>
          <p:spPr>
            <a:xfrm>
              <a:off x="5029703" y="142533"/>
              <a:ext cx="4891789" cy="847838"/>
            </a:xfrm>
            <a:custGeom>
              <a:avLst/>
              <a:gdLst>
                <a:gd name="connsiteX0" fmla="*/ 9569196 w 9569196"/>
                <a:gd name="connsiteY0" fmla="*/ 0 h 1129042"/>
                <a:gd name="connsiteX1" fmla="*/ 6365413 w 9569196"/>
                <a:gd name="connsiteY1" fmla="*/ 240030 h 1129042"/>
                <a:gd name="connsiteX2" fmla="*/ 0 w 9569196"/>
                <a:gd name="connsiteY2" fmla="*/ 1055255 h 1129042"/>
                <a:gd name="connsiteX3" fmla="*/ 2337193 w 9569196"/>
                <a:gd name="connsiteY3" fmla="*/ 1129042 h 1129042"/>
                <a:gd name="connsiteX4" fmla="*/ 5039779 w 9569196"/>
                <a:gd name="connsiteY4" fmla="*/ 872261 h 1129042"/>
                <a:gd name="connsiteX5" fmla="*/ 7405979 w 9569196"/>
                <a:gd name="connsiteY5" fmla="*/ 621169 h 1129042"/>
                <a:gd name="connsiteX6" fmla="*/ 9569196 w 9569196"/>
                <a:gd name="connsiteY6" fmla="*/ 814247 h 1129042"/>
                <a:gd name="connsiteX7" fmla="*/ 9569196 w 9569196"/>
                <a:gd name="connsiteY7" fmla="*/ 0 h 1129042"/>
                <a:gd name="connsiteX0" fmla="*/ 9569196 w 9569196"/>
                <a:gd name="connsiteY0" fmla="*/ 0 h 1129042"/>
                <a:gd name="connsiteX1" fmla="*/ 6477480 w 9569196"/>
                <a:gd name="connsiteY1" fmla="*/ 11430 h 1129042"/>
                <a:gd name="connsiteX2" fmla="*/ 0 w 9569196"/>
                <a:gd name="connsiteY2" fmla="*/ 1055255 h 1129042"/>
                <a:gd name="connsiteX3" fmla="*/ 2337193 w 9569196"/>
                <a:gd name="connsiteY3" fmla="*/ 1129042 h 1129042"/>
                <a:gd name="connsiteX4" fmla="*/ 5039779 w 9569196"/>
                <a:gd name="connsiteY4" fmla="*/ 872261 h 1129042"/>
                <a:gd name="connsiteX5" fmla="*/ 7405979 w 9569196"/>
                <a:gd name="connsiteY5" fmla="*/ 621169 h 1129042"/>
                <a:gd name="connsiteX6" fmla="*/ 9569196 w 9569196"/>
                <a:gd name="connsiteY6" fmla="*/ 814247 h 1129042"/>
                <a:gd name="connsiteX7" fmla="*/ 9569196 w 9569196"/>
                <a:gd name="connsiteY7" fmla="*/ 0 h 1129042"/>
                <a:gd name="connsiteX0" fmla="*/ 7232003 w 7232003"/>
                <a:gd name="connsiteY0" fmla="*/ 0 h 1129042"/>
                <a:gd name="connsiteX1" fmla="*/ 4140287 w 7232003"/>
                <a:gd name="connsiteY1" fmla="*/ 11430 h 1129042"/>
                <a:gd name="connsiteX2" fmla="*/ 2896342 w 7232003"/>
                <a:gd name="connsiteY2" fmla="*/ 632345 h 1129042"/>
                <a:gd name="connsiteX3" fmla="*/ 0 w 7232003"/>
                <a:gd name="connsiteY3" fmla="*/ 1129042 h 1129042"/>
                <a:gd name="connsiteX4" fmla="*/ 2702586 w 7232003"/>
                <a:gd name="connsiteY4" fmla="*/ 872261 h 1129042"/>
                <a:gd name="connsiteX5" fmla="*/ 5068786 w 7232003"/>
                <a:gd name="connsiteY5" fmla="*/ 621169 h 1129042"/>
                <a:gd name="connsiteX6" fmla="*/ 7232003 w 7232003"/>
                <a:gd name="connsiteY6" fmla="*/ 814247 h 1129042"/>
                <a:gd name="connsiteX7" fmla="*/ 7232003 w 7232003"/>
                <a:gd name="connsiteY7" fmla="*/ 0 h 1129042"/>
                <a:gd name="connsiteX0" fmla="*/ 7232003 w 7232003"/>
                <a:gd name="connsiteY0" fmla="*/ 0 h 1129042"/>
                <a:gd name="connsiteX1" fmla="*/ 4140287 w 7232003"/>
                <a:gd name="connsiteY1" fmla="*/ 11430 h 1129042"/>
                <a:gd name="connsiteX2" fmla="*/ 3322197 w 7232003"/>
                <a:gd name="connsiteY2" fmla="*/ 369455 h 1129042"/>
                <a:gd name="connsiteX3" fmla="*/ 0 w 7232003"/>
                <a:gd name="connsiteY3" fmla="*/ 1129042 h 1129042"/>
                <a:gd name="connsiteX4" fmla="*/ 2702586 w 7232003"/>
                <a:gd name="connsiteY4" fmla="*/ 872261 h 1129042"/>
                <a:gd name="connsiteX5" fmla="*/ 5068786 w 7232003"/>
                <a:gd name="connsiteY5" fmla="*/ 621169 h 1129042"/>
                <a:gd name="connsiteX6" fmla="*/ 7232003 w 7232003"/>
                <a:gd name="connsiteY6" fmla="*/ 814247 h 1129042"/>
                <a:gd name="connsiteX7" fmla="*/ 7232003 w 7232003"/>
                <a:gd name="connsiteY7" fmla="*/ 0 h 1129042"/>
                <a:gd name="connsiteX0" fmla="*/ 4529417 w 4529417"/>
                <a:gd name="connsiteY0" fmla="*/ 0 h 872261"/>
                <a:gd name="connsiteX1" fmla="*/ 1437701 w 4529417"/>
                <a:gd name="connsiteY1" fmla="*/ 11430 h 872261"/>
                <a:gd name="connsiteX2" fmla="*/ 619611 w 4529417"/>
                <a:gd name="connsiteY2" fmla="*/ 369455 h 872261"/>
                <a:gd name="connsiteX3" fmla="*/ 670635 w 4529417"/>
                <a:gd name="connsiteY3" fmla="*/ 546112 h 872261"/>
                <a:gd name="connsiteX4" fmla="*/ 0 w 4529417"/>
                <a:gd name="connsiteY4" fmla="*/ 872261 h 872261"/>
                <a:gd name="connsiteX5" fmla="*/ 2366200 w 4529417"/>
                <a:gd name="connsiteY5" fmla="*/ 621169 h 872261"/>
                <a:gd name="connsiteX6" fmla="*/ 4529417 w 4529417"/>
                <a:gd name="connsiteY6" fmla="*/ 814247 h 872261"/>
                <a:gd name="connsiteX7" fmla="*/ 4529417 w 4529417"/>
                <a:gd name="connsiteY7" fmla="*/ 0 h 872261"/>
                <a:gd name="connsiteX0" fmla="*/ 4787171 w 4787171"/>
                <a:gd name="connsiteY0" fmla="*/ 0 h 837971"/>
                <a:gd name="connsiteX1" fmla="*/ 1695455 w 4787171"/>
                <a:gd name="connsiteY1" fmla="*/ 11430 h 837971"/>
                <a:gd name="connsiteX2" fmla="*/ 877365 w 4787171"/>
                <a:gd name="connsiteY2" fmla="*/ 369455 h 837971"/>
                <a:gd name="connsiteX3" fmla="*/ 928389 w 4787171"/>
                <a:gd name="connsiteY3" fmla="*/ 546112 h 837971"/>
                <a:gd name="connsiteX4" fmla="*/ 0 w 4787171"/>
                <a:gd name="connsiteY4" fmla="*/ 837971 h 837971"/>
                <a:gd name="connsiteX5" fmla="*/ 2623954 w 4787171"/>
                <a:gd name="connsiteY5" fmla="*/ 621169 h 837971"/>
                <a:gd name="connsiteX6" fmla="*/ 4787171 w 4787171"/>
                <a:gd name="connsiteY6" fmla="*/ 814247 h 837971"/>
                <a:gd name="connsiteX7" fmla="*/ 4787171 w 4787171"/>
                <a:gd name="connsiteY7" fmla="*/ 0 h 837971"/>
                <a:gd name="connsiteX0" fmla="*/ 4787171 w 4787171"/>
                <a:gd name="connsiteY0" fmla="*/ 0 h 837971"/>
                <a:gd name="connsiteX1" fmla="*/ 1695455 w 4787171"/>
                <a:gd name="connsiteY1" fmla="*/ 11430 h 837971"/>
                <a:gd name="connsiteX2" fmla="*/ 877365 w 4787171"/>
                <a:gd name="connsiteY2" fmla="*/ 369455 h 837971"/>
                <a:gd name="connsiteX3" fmla="*/ 468914 w 4787171"/>
                <a:gd name="connsiteY3" fmla="*/ 568972 h 837971"/>
                <a:gd name="connsiteX4" fmla="*/ 0 w 4787171"/>
                <a:gd name="connsiteY4" fmla="*/ 837971 h 837971"/>
                <a:gd name="connsiteX5" fmla="*/ 2623954 w 4787171"/>
                <a:gd name="connsiteY5" fmla="*/ 621169 h 837971"/>
                <a:gd name="connsiteX6" fmla="*/ 4787171 w 4787171"/>
                <a:gd name="connsiteY6" fmla="*/ 814247 h 837971"/>
                <a:gd name="connsiteX7" fmla="*/ 4787171 w 4787171"/>
                <a:gd name="connsiteY7" fmla="*/ 0 h 837971"/>
                <a:gd name="connsiteX0" fmla="*/ 4787171 w 4787171"/>
                <a:gd name="connsiteY0" fmla="*/ 0 h 837971"/>
                <a:gd name="connsiteX1" fmla="*/ 1863556 w 4787171"/>
                <a:gd name="connsiteY1" fmla="*/ 11430 h 837971"/>
                <a:gd name="connsiteX2" fmla="*/ 877365 w 4787171"/>
                <a:gd name="connsiteY2" fmla="*/ 369455 h 837971"/>
                <a:gd name="connsiteX3" fmla="*/ 468914 w 4787171"/>
                <a:gd name="connsiteY3" fmla="*/ 568972 h 837971"/>
                <a:gd name="connsiteX4" fmla="*/ 0 w 4787171"/>
                <a:gd name="connsiteY4" fmla="*/ 837971 h 837971"/>
                <a:gd name="connsiteX5" fmla="*/ 2623954 w 4787171"/>
                <a:gd name="connsiteY5" fmla="*/ 621169 h 837971"/>
                <a:gd name="connsiteX6" fmla="*/ 4787171 w 4787171"/>
                <a:gd name="connsiteY6" fmla="*/ 814247 h 837971"/>
                <a:gd name="connsiteX7" fmla="*/ 4787171 w 4787171"/>
                <a:gd name="connsiteY7" fmla="*/ 0 h 837971"/>
                <a:gd name="connsiteX0" fmla="*/ 4787171 w 4787171"/>
                <a:gd name="connsiteY0" fmla="*/ 3982 h 841953"/>
                <a:gd name="connsiteX1" fmla="*/ 1631867 w 4787171"/>
                <a:gd name="connsiteY1" fmla="*/ 0 h 841953"/>
                <a:gd name="connsiteX2" fmla="*/ 877365 w 4787171"/>
                <a:gd name="connsiteY2" fmla="*/ 373437 h 841953"/>
                <a:gd name="connsiteX3" fmla="*/ 468914 w 4787171"/>
                <a:gd name="connsiteY3" fmla="*/ 572954 h 841953"/>
                <a:gd name="connsiteX4" fmla="*/ 0 w 4787171"/>
                <a:gd name="connsiteY4" fmla="*/ 841953 h 841953"/>
                <a:gd name="connsiteX5" fmla="*/ 2623954 w 4787171"/>
                <a:gd name="connsiteY5" fmla="*/ 625151 h 841953"/>
                <a:gd name="connsiteX6" fmla="*/ 4787171 w 4787171"/>
                <a:gd name="connsiteY6" fmla="*/ 818229 h 841953"/>
                <a:gd name="connsiteX7" fmla="*/ 4787171 w 4787171"/>
                <a:gd name="connsiteY7" fmla="*/ 3982 h 841953"/>
                <a:gd name="connsiteX0" fmla="*/ 4796227 w 4796227"/>
                <a:gd name="connsiteY0" fmla="*/ 0 h 847207"/>
                <a:gd name="connsiteX1" fmla="*/ 1631867 w 4796227"/>
                <a:gd name="connsiteY1" fmla="*/ 5254 h 847207"/>
                <a:gd name="connsiteX2" fmla="*/ 877365 w 4796227"/>
                <a:gd name="connsiteY2" fmla="*/ 378691 h 847207"/>
                <a:gd name="connsiteX3" fmla="*/ 468914 w 4796227"/>
                <a:gd name="connsiteY3" fmla="*/ 578208 h 847207"/>
                <a:gd name="connsiteX4" fmla="*/ 0 w 4796227"/>
                <a:gd name="connsiteY4" fmla="*/ 847207 h 847207"/>
                <a:gd name="connsiteX5" fmla="*/ 2623954 w 4796227"/>
                <a:gd name="connsiteY5" fmla="*/ 630405 h 847207"/>
                <a:gd name="connsiteX6" fmla="*/ 4787171 w 4796227"/>
                <a:gd name="connsiteY6" fmla="*/ 823483 h 847207"/>
                <a:gd name="connsiteX7" fmla="*/ 4796227 w 4796227"/>
                <a:gd name="connsiteY7" fmla="*/ 0 h 847207"/>
                <a:gd name="connsiteX0" fmla="*/ 4796227 w 4796227"/>
                <a:gd name="connsiteY0" fmla="*/ 5208 h 852415"/>
                <a:gd name="connsiteX1" fmla="*/ 1631867 w 4796227"/>
                <a:gd name="connsiteY1" fmla="*/ 0 h 852415"/>
                <a:gd name="connsiteX2" fmla="*/ 877365 w 4796227"/>
                <a:gd name="connsiteY2" fmla="*/ 383899 h 852415"/>
                <a:gd name="connsiteX3" fmla="*/ 468914 w 4796227"/>
                <a:gd name="connsiteY3" fmla="*/ 583416 h 852415"/>
                <a:gd name="connsiteX4" fmla="*/ 0 w 4796227"/>
                <a:gd name="connsiteY4" fmla="*/ 852415 h 852415"/>
                <a:gd name="connsiteX5" fmla="*/ 2623954 w 4796227"/>
                <a:gd name="connsiteY5" fmla="*/ 635613 h 852415"/>
                <a:gd name="connsiteX6" fmla="*/ 4787171 w 4796227"/>
                <a:gd name="connsiteY6" fmla="*/ 828691 h 852415"/>
                <a:gd name="connsiteX7" fmla="*/ 4796227 w 4796227"/>
                <a:gd name="connsiteY7" fmla="*/ 5208 h 852415"/>
                <a:gd name="connsiteX0" fmla="*/ 4796227 w 4796227"/>
                <a:gd name="connsiteY0" fmla="*/ 0 h 847207"/>
                <a:gd name="connsiteX1" fmla="*/ 1631867 w 4796227"/>
                <a:gd name="connsiteY1" fmla="*/ 3162 h 847207"/>
                <a:gd name="connsiteX2" fmla="*/ 877365 w 4796227"/>
                <a:gd name="connsiteY2" fmla="*/ 378691 h 847207"/>
                <a:gd name="connsiteX3" fmla="*/ 468914 w 4796227"/>
                <a:gd name="connsiteY3" fmla="*/ 578208 h 847207"/>
                <a:gd name="connsiteX4" fmla="*/ 0 w 4796227"/>
                <a:gd name="connsiteY4" fmla="*/ 847207 h 847207"/>
                <a:gd name="connsiteX5" fmla="*/ 2623954 w 4796227"/>
                <a:gd name="connsiteY5" fmla="*/ 630405 h 847207"/>
                <a:gd name="connsiteX6" fmla="*/ 4787171 w 4796227"/>
                <a:gd name="connsiteY6" fmla="*/ 823483 h 847207"/>
                <a:gd name="connsiteX7" fmla="*/ 4796227 w 4796227"/>
                <a:gd name="connsiteY7" fmla="*/ 0 h 84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6227" h="847207">
                  <a:moveTo>
                    <a:pt x="4796227" y="0"/>
                  </a:moveTo>
                  <a:lnTo>
                    <a:pt x="1631867" y="3162"/>
                  </a:lnTo>
                  <a:lnTo>
                    <a:pt x="877365" y="378691"/>
                  </a:lnTo>
                  <a:lnTo>
                    <a:pt x="468914" y="578208"/>
                  </a:lnTo>
                  <a:lnTo>
                    <a:pt x="0" y="847207"/>
                  </a:lnTo>
                  <a:lnTo>
                    <a:pt x="2623954" y="630405"/>
                  </a:lnTo>
                  <a:lnTo>
                    <a:pt x="4787171" y="823483"/>
                  </a:lnTo>
                  <a:cubicBezTo>
                    <a:pt x="4790190" y="548989"/>
                    <a:pt x="4793208" y="274494"/>
                    <a:pt x="4796227" y="0"/>
                  </a:cubicBezTo>
                  <a:close/>
                </a:path>
              </a:pathLst>
            </a:custGeom>
            <a:solidFill>
              <a:srgbClr val="059688"/>
            </a:solidFill>
          </p:spPr>
          <p:txBody>
            <a:bodyPr wrap="square" lIns="0" tIns="0" rIns="0" bIns="0" rtlCol="0"/>
            <a:lstStyle/>
            <a:p>
              <a:endParaRPr dirty="0"/>
            </a:p>
          </p:txBody>
        </p:sp>
        <p:sp>
          <p:nvSpPr>
            <p:cNvPr id="11" name="object 6">
              <a:extLst>
                <a:ext uri="{FF2B5EF4-FFF2-40B4-BE49-F238E27FC236}">
                  <a16:creationId xmlns:a16="http://schemas.microsoft.com/office/drawing/2014/main" id="{93714D66-A022-B3E6-9A18-98C0FB1FDEBB}"/>
                </a:ext>
              </a:extLst>
            </p:cNvPr>
            <p:cNvSpPr/>
            <p:nvPr/>
          </p:nvSpPr>
          <p:spPr>
            <a:xfrm>
              <a:off x="76200" y="782372"/>
              <a:ext cx="9874732"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sp>
          <p:nvSpPr>
            <p:cNvPr id="7" name="object 10">
              <a:extLst>
                <a:ext uri="{FF2B5EF4-FFF2-40B4-BE49-F238E27FC236}">
                  <a16:creationId xmlns:a16="http://schemas.microsoft.com/office/drawing/2014/main" id="{299D7931-B57D-CD9D-A932-B9A9024F0EE8}"/>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8" name="object 3">
              <a:extLst>
                <a:ext uri="{FF2B5EF4-FFF2-40B4-BE49-F238E27FC236}">
                  <a16:creationId xmlns:a16="http://schemas.microsoft.com/office/drawing/2014/main" id="{874CA07B-FF6E-B758-2D17-A15F829BB403}"/>
                </a:ext>
              </a:extLst>
            </p:cNvPr>
            <p:cNvSpPr txBox="1">
              <a:spLocks/>
            </p:cNvSpPr>
            <p:nvPr/>
          </p:nvSpPr>
          <p:spPr>
            <a:xfrm>
              <a:off x="1217754" y="236730"/>
              <a:ext cx="2303582"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9" name="Picture 8" descr="Icon&#10;&#10;Description automatically generated">
              <a:extLst>
                <a:ext uri="{FF2B5EF4-FFF2-40B4-BE49-F238E27FC236}">
                  <a16:creationId xmlns:a16="http://schemas.microsoft.com/office/drawing/2014/main" id="{9423ED43-CB0A-CFED-3078-670A0827D7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15" name="Rectangle 14">
            <a:extLst>
              <a:ext uri="{FF2B5EF4-FFF2-40B4-BE49-F238E27FC236}">
                <a16:creationId xmlns:a16="http://schemas.microsoft.com/office/drawing/2014/main" id="{D44CEE65-267F-C6D2-1BCB-4D5D32EC211F}"/>
              </a:ext>
            </a:extLst>
          </p:cNvPr>
          <p:cNvSpPr/>
          <p:nvPr/>
        </p:nvSpPr>
        <p:spPr>
          <a:xfrm>
            <a:off x="150540" y="1275899"/>
            <a:ext cx="1763754" cy="2477946"/>
          </a:xfrm>
          <a:custGeom>
            <a:avLst/>
            <a:gdLst>
              <a:gd name="connsiteX0" fmla="*/ 0 w 1752602"/>
              <a:gd name="connsiteY0" fmla="*/ 0 h 2477946"/>
              <a:gd name="connsiteX1" fmla="*/ 1752602 w 1752602"/>
              <a:gd name="connsiteY1" fmla="*/ 0 h 2477946"/>
              <a:gd name="connsiteX2" fmla="*/ 1752602 w 1752602"/>
              <a:gd name="connsiteY2" fmla="*/ 2477946 h 2477946"/>
              <a:gd name="connsiteX3" fmla="*/ 0 w 1752602"/>
              <a:gd name="connsiteY3" fmla="*/ 2477946 h 2477946"/>
              <a:gd name="connsiteX4" fmla="*/ 0 w 1752602"/>
              <a:gd name="connsiteY4" fmla="*/ 0 h 2477946"/>
              <a:gd name="connsiteX0" fmla="*/ 0 w 1763754"/>
              <a:gd name="connsiteY0" fmla="*/ 0 h 2477946"/>
              <a:gd name="connsiteX1" fmla="*/ 1752602 w 1763754"/>
              <a:gd name="connsiteY1" fmla="*/ 0 h 2477946"/>
              <a:gd name="connsiteX2" fmla="*/ 1763754 w 1763754"/>
              <a:gd name="connsiteY2" fmla="*/ 1541243 h 2477946"/>
              <a:gd name="connsiteX3" fmla="*/ 0 w 1763754"/>
              <a:gd name="connsiteY3" fmla="*/ 2477946 h 2477946"/>
              <a:gd name="connsiteX4" fmla="*/ 0 w 1763754"/>
              <a:gd name="connsiteY4" fmla="*/ 0 h 2477946"/>
              <a:gd name="connsiteX0" fmla="*/ 0 w 1763754"/>
              <a:gd name="connsiteY0" fmla="*/ 0 h 2477946"/>
              <a:gd name="connsiteX1" fmla="*/ 1752602 w 1763754"/>
              <a:gd name="connsiteY1" fmla="*/ 0 h 2477946"/>
              <a:gd name="connsiteX2" fmla="*/ 1763754 w 1763754"/>
              <a:gd name="connsiteY2" fmla="*/ 1541243 h 2477946"/>
              <a:gd name="connsiteX3" fmla="*/ 1555598 w 1763754"/>
              <a:gd name="connsiteY3" fmla="*/ 1991408 h 2477946"/>
              <a:gd name="connsiteX4" fmla="*/ 0 w 1763754"/>
              <a:gd name="connsiteY4" fmla="*/ 2477946 h 2477946"/>
              <a:gd name="connsiteX5" fmla="*/ 0 w 1763754"/>
              <a:gd name="connsiteY5" fmla="*/ 0 h 2477946"/>
              <a:gd name="connsiteX0" fmla="*/ 0 w 1763754"/>
              <a:gd name="connsiteY0" fmla="*/ 0 h 2477946"/>
              <a:gd name="connsiteX1" fmla="*/ 1752602 w 1763754"/>
              <a:gd name="connsiteY1" fmla="*/ 0 h 2477946"/>
              <a:gd name="connsiteX2" fmla="*/ 1763754 w 1763754"/>
              <a:gd name="connsiteY2" fmla="*/ 1541243 h 2477946"/>
              <a:gd name="connsiteX3" fmla="*/ 1555598 w 1763754"/>
              <a:gd name="connsiteY3" fmla="*/ 1991408 h 2477946"/>
              <a:gd name="connsiteX4" fmla="*/ 919978 w 1763754"/>
              <a:gd name="connsiteY4" fmla="*/ 2470911 h 2477946"/>
              <a:gd name="connsiteX5" fmla="*/ 0 w 1763754"/>
              <a:gd name="connsiteY5" fmla="*/ 2477946 h 2477946"/>
              <a:gd name="connsiteX6" fmla="*/ 0 w 1763754"/>
              <a:gd name="connsiteY6" fmla="*/ 0 h 247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3754" h="2477946">
                <a:moveTo>
                  <a:pt x="0" y="0"/>
                </a:moveTo>
                <a:lnTo>
                  <a:pt x="1752602" y="0"/>
                </a:lnTo>
                <a:cubicBezTo>
                  <a:pt x="1756319" y="513748"/>
                  <a:pt x="1760037" y="1027495"/>
                  <a:pt x="1763754" y="1541243"/>
                </a:cubicBezTo>
                <a:cubicBezTo>
                  <a:pt x="1675783" y="1579786"/>
                  <a:pt x="1643569" y="1952865"/>
                  <a:pt x="1555598" y="1991408"/>
                </a:cubicBezTo>
                <a:cubicBezTo>
                  <a:pt x="1477539" y="2009993"/>
                  <a:pt x="998037" y="2452326"/>
                  <a:pt x="919978" y="2470911"/>
                </a:cubicBezTo>
                <a:lnTo>
                  <a:pt x="0" y="247794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46C7756-F731-D13A-95B6-AFB162CDD055}"/>
              </a:ext>
            </a:extLst>
          </p:cNvPr>
          <p:cNvSpPr txBox="1"/>
          <p:nvPr/>
        </p:nvSpPr>
        <p:spPr>
          <a:xfrm>
            <a:off x="150540" y="1343409"/>
            <a:ext cx="2303619" cy="954107"/>
          </a:xfrm>
          <a:prstGeom prst="rect">
            <a:avLst/>
          </a:prstGeom>
          <a:noFill/>
        </p:spPr>
        <p:txBody>
          <a:bodyPr wrap="square" rtlCol="0">
            <a:spAutoFit/>
          </a:bodyPr>
          <a:lstStyle/>
          <a:p>
            <a:r>
              <a:rPr lang="en-US" sz="2800" b="1" dirty="0">
                <a:solidFill>
                  <a:srgbClr val="059688"/>
                </a:solidFill>
                <a:latin typeface="Century Gothic" panose="020B0502020202020204" pitchFamily="34" charset="0"/>
              </a:rPr>
              <a:t>GSP Trail Segments </a:t>
            </a:r>
          </a:p>
        </p:txBody>
      </p:sp>
    </p:spTree>
    <p:extLst>
      <p:ext uri="{BB962C8B-B14F-4D97-AF65-F5344CB8AC3E}">
        <p14:creationId xmlns:p14="http://schemas.microsoft.com/office/powerpoint/2010/main" val="2131038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3"/>
          <p:cNvSpPr txBox="1"/>
          <p:nvPr/>
        </p:nvSpPr>
        <p:spPr>
          <a:xfrm>
            <a:off x="204824" y="2095636"/>
            <a:ext cx="2126885" cy="685540"/>
          </a:xfrm>
          <a:prstGeom prst="rect">
            <a:avLst/>
          </a:prstGeom>
          <a:noFill/>
          <a:ln>
            <a:noFill/>
          </a:ln>
        </p:spPr>
        <p:txBody>
          <a:bodyPr spcFirstLastPara="1" wrap="square" lIns="75433" tIns="37703" rIns="75433" bIns="37703" anchor="t" anchorCtr="0">
            <a:spAutoFit/>
          </a:bodyPr>
          <a:lstStyle/>
          <a:p>
            <a:r>
              <a:rPr lang="en" sz="1980" b="1" i="1">
                <a:solidFill>
                  <a:schemeClr val="lt1"/>
                </a:solidFill>
                <a:latin typeface="Montserrat"/>
                <a:ea typeface="Montserrat"/>
                <a:cs typeface="Montserrat"/>
                <a:sym typeface="Montserrat"/>
              </a:rPr>
              <a:t>Hiking Trails</a:t>
            </a:r>
            <a:endParaRPr sz="1650" i="1">
              <a:solidFill>
                <a:schemeClr val="lt1"/>
              </a:solidFill>
              <a:latin typeface="Arial"/>
              <a:ea typeface="Arial"/>
              <a:cs typeface="Arial"/>
              <a:sym typeface="Arial"/>
            </a:endParaRPr>
          </a:p>
          <a:p>
            <a:endParaRPr sz="1980" b="1">
              <a:solidFill>
                <a:schemeClr val="lt1"/>
              </a:solidFill>
              <a:latin typeface="Montserrat"/>
              <a:ea typeface="Montserrat"/>
              <a:cs typeface="Montserrat"/>
              <a:sym typeface="Montserrat"/>
            </a:endParaRPr>
          </a:p>
        </p:txBody>
      </p:sp>
      <p:sp>
        <p:nvSpPr>
          <p:cNvPr id="539" name="Google Shape;539;p63"/>
          <p:cNvSpPr/>
          <p:nvPr/>
        </p:nvSpPr>
        <p:spPr>
          <a:xfrm>
            <a:off x="1259920" y="1057275"/>
            <a:ext cx="7537252" cy="5657850"/>
          </a:xfrm>
          <a:prstGeom prst="rect">
            <a:avLst/>
          </a:prstGeom>
          <a:noFill/>
          <a:ln>
            <a:noFill/>
          </a:ln>
        </p:spPr>
        <p:txBody>
          <a:bodyPr spcFirstLastPara="1" wrap="square" lIns="75433" tIns="37703" rIns="75433" bIns="37703" anchor="t" anchorCtr="0">
            <a:noAutofit/>
          </a:bodyPr>
          <a:lstStyle/>
          <a:p>
            <a:endParaRPr sz="1540">
              <a:solidFill>
                <a:schemeClr val="dk1"/>
              </a:solidFill>
              <a:latin typeface="Calibri"/>
              <a:ea typeface="Calibri"/>
              <a:cs typeface="Calibri"/>
              <a:sym typeface="Calibri"/>
            </a:endParaRPr>
          </a:p>
        </p:txBody>
      </p:sp>
      <p:pic>
        <p:nvPicPr>
          <p:cNvPr id="540" name="Google Shape;540;p63"/>
          <p:cNvPicPr preferRelativeResize="0"/>
          <p:nvPr/>
        </p:nvPicPr>
        <p:blipFill rotWithShape="1">
          <a:blip r:embed="rId3" cstate="print">
            <a:alphaModFix/>
          </a:blip>
          <a:srcRect/>
          <a:stretch/>
        </p:blipFill>
        <p:spPr>
          <a:xfrm>
            <a:off x="152399" y="1190201"/>
            <a:ext cx="9827019" cy="3870183"/>
          </a:xfrm>
          <a:prstGeom prst="rect">
            <a:avLst/>
          </a:prstGeom>
          <a:noFill/>
          <a:ln>
            <a:noFill/>
          </a:ln>
        </p:spPr>
      </p:pic>
      <p:pic>
        <p:nvPicPr>
          <p:cNvPr id="541" name="Google Shape;541;p63"/>
          <p:cNvPicPr preferRelativeResize="0"/>
          <p:nvPr/>
        </p:nvPicPr>
        <p:blipFill rotWithShape="1">
          <a:blip r:embed="rId4" cstate="print">
            <a:alphaModFix/>
          </a:blip>
          <a:srcRect/>
          <a:stretch/>
        </p:blipFill>
        <p:spPr>
          <a:xfrm>
            <a:off x="198962" y="5031969"/>
            <a:ext cx="9751970" cy="2668590"/>
          </a:xfrm>
          <a:prstGeom prst="rect">
            <a:avLst/>
          </a:prstGeom>
          <a:noFill/>
          <a:ln>
            <a:noFill/>
          </a:ln>
        </p:spPr>
      </p:pic>
      <p:sp>
        <p:nvSpPr>
          <p:cNvPr id="542" name="Google Shape;542;p63"/>
          <p:cNvSpPr txBox="1"/>
          <p:nvPr/>
        </p:nvSpPr>
        <p:spPr>
          <a:xfrm>
            <a:off x="381000" y="1541518"/>
            <a:ext cx="5028161" cy="313130"/>
          </a:xfrm>
          <a:prstGeom prst="rect">
            <a:avLst/>
          </a:prstGeom>
          <a:noFill/>
          <a:ln>
            <a:noFill/>
          </a:ln>
        </p:spPr>
        <p:txBody>
          <a:bodyPr spcFirstLastPara="1" wrap="square" lIns="75433" tIns="37703" rIns="75433" bIns="37703" anchor="t" anchorCtr="0">
            <a:spAutoFit/>
          </a:bodyPr>
          <a:lstStyle/>
          <a:p>
            <a:r>
              <a:rPr lang="en" sz="1540" baseline="30000" dirty="0">
                <a:solidFill>
                  <a:srgbClr val="6E7272"/>
                </a:solidFill>
                <a:latin typeface="Poppins"/>
                <a:ea typeface="Poppins"/>
                <a:cs typeface="Poppins"/>
                <a:sym typeface="Poppins"/>
              </a:rPr>
              <a:t>The trail may look different in these varying contexts.</a:t>
            </a:r>
            <a:endParaRPr sz="1210" dirty="0"/>
          </a:p>
        </p:txBody>
      </p:sp>
      <p:grpSp>
        <p:nvGrpSpPr>
          <p:cNvPr id="7" name="Group 6">
            <a:extLst>
              <a:ext uri="{FF2B5EF4-FFF2-40B4-BE49-F238E27FC236}">
                <a16:creationId xmlns:a16="http://schemas.microsoft.com/office/drawing/2014/main" id="{70D6412C-0F06-4C84-8E8E-865ACF7A54B3}"/>
              </a:ext>
            </a:extLst>
          </p:cNvPr>
          <p:cNvGrpSpPr/>
          <p:nvPr/>
        </p:nvGrpSpPr>
        <p:grpSpPr>
          <a:xfrm>
            <a:off x="76200" y="76200"/>
            <a:ext cx="9874732" cy="1204647"/>
            <a:chOff x="76200" y="76200"/>
            <a:chExt cx="9874732" cy="1204647"/>
          </a:xfrm>
        </p:grpSpPr>
        <p:grpSp>
          <p:nvGrpSpPr>
            <p:cNvPr id="8" name="object 2">
              <a:extLst>
                <a:ext uri="{FF2B5EF4-FFF2-40B4-BE49-F238E27FC236}">
                  <a16:creationId xmlns:a16="http://schemas.microsoft.com/office/drawing/2014/main" id="{DBF13C88-FF96-4454-9256-EF7E9B695D27}"/>
                </a:ext>
              </a:extLst>
            </p:cNvPr>
            <p:cNvGrpSpPr/>
            <p:nvPr/>
          </p:nvGrpSpPr>
          <p:grpSpPr>
            <a:xfrm>
              <a:off x="76200" y="146857"/>
              <a:ext cx="9874732" cy="1133990"/>
              <a:chOff x="202692" y="312419"/>
              <a:chExt cx="9629775" cy="1133990"/>
            </a:xfrm>
          </p:grpSpPr>
          <p:sp>
            <p:nvSpPr>
              <p:cNvPr id="12" name="object 5">
                <a:extLst>
                  <a:ext uri="{FF2B5EF4-FFF2-40B4-BE49-F238E27FC236}">
                    <a16:creationId xmlns:a16="http://schemas.microsoft.com/office/drawing/2014/main" id="{748097BC-406C-451B-9765-7328F7EEB889}"/>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dirty="0"/>
              </a:p>
            </p:txBody>
          </p:sp>
          <p:sp>
            <p:nvSpPr>
              <p:cNvPr id="13" name="object 6">
                <a:extLst>
                  <a:ext uri="{FF2B5EF4-FFF2-40B4-BE49-F238E27FC236}">
                    <a16:creationId xmlns:a16="http://schemas.microsoft.com/office/drawing/2014/main" id="{4E78E306-F7CE-410D-A328-7BF046565780}"/>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9" name="object 10">
              <a:extLst>
                <a:ext uri="{FF2B5EF4-FFF2-40B4-BE49-F238E27FC236}">
                  <a16:creationId xmlns:a16="http://schemas.microsoft.com/office/drawing/2014/main" id="{F31A7A00-9FA5-432F-A29D-D94012FD9C88}"/>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10" name="object 3">
              <a:extLst>
                <a:ext uri="{FF2B5EF4-FFF2-40B4-BE49-F238E27FC236}">
                  <a16:creationId xmlns:a16="http://schemas.microsoft.com/office/drawing/2014/main" id="{58A0EF55-3F22-4F57-95AE-4AFF45A46AC6}"/>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11" name="Picture 10" descr="Icon&#10;&#10;Description automatically generated">
              <a:extLst>
                <a:ext uri="{FF2B5EF4-FFF2-40B4-BE49-F238E27FC236}">
                  <a16:creationId xmlns:a16="http://schemas.microsoft.com/office/drawing/2014/main" id="{A89D95CB-70AB-4A46-A2F4-4F76532612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68047D-3EC5-497E-9D64-263F3CBBCAE1}"/>
              </a:ext>
            </a:extLst>
          </p:cNvPr>
          <p:cNvGrpSpPr/>
          <p:nvPr/>
        </p:nvGrpSpPr>
        <p:grpSpPr>
          <a:xfrm>
            <a:off x="5057440" y="2044978"/>
            <a:ext cx="5000961" cy="5598894"/>
            <a:chOff x="4732559" y="1345235"/>
            <a:chExt cx="5426956" cy="6075823"/>
          </a:xfrm>
        </p:grpSpPr>
        <p:pic>
          <p:nvPicPr>
            <p:cNvPr id="54" name="object 2">
              <a:extLst>
                <a:ext uri="{FF2B5EF4-FFF2-40B4-BE49-F238E27FC236}">
                  <a16:creationId xmlns:a16="http://schemas.microsoft.com/office/drawing/2014/main" id="{FFA2A728-2DFA-4681-8812-C6BF2C49DD5A}"/>
                </a:ext>
              </a:extLst>
            </p:cNvPr>
            <p:cNvPicPr/>
            <p:nvPr/>
          </p:nvPicPr>
          <p:blipFill rotWithShape="1">
            <a:blip r:embed="rId2" cstate="print"/>
            <a:srcRect l="45858" t="14528"/>
            <a:stretch/>
          </p:blipFill>
          <p:spPr>
            <a:xfrm>
              <a:off x="4732559" y="1345235"/>
              <a:ext cx="5097239" cy="6075823"/>
            </a:xfrm>
            <a:prstGeom prst="rect">
              <a:avLst/>
            </a:prstGeom>
          </p:spPr>
        </p:pic>
        <p:grpSp>
          <p:nvGrpSpPr>
            <p:cNvPr id="2" name="Group 1">
              <a:extLst>
                <a:ext uri="{FF2B5EF4-FFF2-40B4-BE49-F238E27FC236}">
                  <a16:creationId xmlns:a16="http://schemas.microsoft.com/office/drawing/2014/main" id="{A673D8F1-C719-4ACD-9251-063066867CC9}"/>
                </a:ext>
              </a:extLst>
            </p:cNvPr>
            <p:cNvGrpSpPr/>
            <p:nvPr/>
          </p:nvGrpSpPr>
          <p:grpSpPr>
            <a:xfrm>
              <a:off x="5674058" y="2923374"/>
              <a:ext cx="3201431" cy="3214751"/>
              <a:chOff x="5674058" y="2923374"/>
              <a:chExt cx="3201431" cy="3214751"/>
            </a:xfrm>
          </p:grpSpPr>
          <p:pic>
            <p:nvPicPr>
              <p:cNvPr id="48" name="Picture 47">
                <a:extLst>
                  <a:ext uri="{FF2B5EF4-FFF2-40B4-BE49-F238E27FC236}">
                    <a16:creationId xmlns:a16="http://schemas.microsoft.com/office/drawing/2014/main" id="{CC21A8A1-2A44-4A96-B858-4FD18902D11A}"/>
                  </a:ext>
                </a:extLst>
              </p:cNvPr>
              <p:cNvPicPr>
                <a:picLocks noChangeAspect="1"/>
              </p:cNvPicPr>
              <p:nvPr/>
            </p:nvPicPr>
            <p:blipFill rotWithShape="1">
              <a:blip r:embed="rId3" cstate="print">
                <a:duotone>
                  <a:schemeClr val="accent6">
                    <a:shade val="45000"/>
                    <a:satMod val="135000"/>
                  </a:schemeClr>
                  <a:prstClr val="white"/>
                </a:duotone>
              </a:blip>
              <a:srcRect/>
              <a:stretch/>
            </p:blipFill>
            <p:spPr>
              <a:xfrm rot="5034443" flipH="1">
                <a:off x="5810634" y="4684492"/>
                <a:ext cx="1112846" cy="1385997"/>
              </a:xfrm>
              <a:prstGeom prst="rect">
                <a:avLst/>
              </a:prstGeom>
            </p:spPr>
          </p:pic>
          <p:pic>
            <p:nvPicPr>
              <p:cNvPr id="49" name="Picture 48">
                <a:extLst>
                  <a:ext uri="{FF2B5EF4-FFF2-40B4-BE49-F238E27FC236}">
                    <a16:creationId xmlns:a16="http://schemas.microsoft.com/office/drawing/2014/main" id="{BC2390A3-CFA6-43CE-B562-541B35807AA5}"/>
                  </a:ext>
                </a:extLst>
              </p:cNvPr>
              <p:cNvPicPr>
                <a:picLocks noChangeAspect="1"/>
              </p:cNvPicPr>
              <p:nvPr/>
            </p:nvPicPr>
            <p:blipFill rotWithShape="1">
              <a:blip r:embed="rId4" cstate="print">
                <a:duotone>
                  <a:schemeClr val="accent6">
                    <a:shade val="45000"/>
                    <a:satMod val="135000"/>
                  </a:schemeClr>
                  <a:prstClr val="white"/>
                </a:duotone>
              </a:blip>
              <a:srcRect/>
              <a:stretch/>
            </p:blipFill>
            <p:spPr>
              <a:xfrm rot="3683308" flipH="1">
                <a:off x="7470008" y="2795602"/>
                <a:ext cx="1041106" cy="1296649"/>
              </a:xfrm>
              <a:prstGeom prst="rect">
                <a:avLst/>
              </a:prstGeom>
            </p:spPr>
          </p:pic>
          <p:pic>
            <p:nvPicPr>
              <p:cNvPr id="50" name="Picture 49">
                <a:extLst>
                  <a:ext uri="{FF2B5EF4-FFF2-40B4-BE49-F238E27FC236}">
                    <a16:creationId xmlns:a16="http://schemas.microsoft.com/office/drawing/2014/main" id="{0736A54D-37D0-4EE9-BEED-AA60D8B27907}"/>
                  </a:ext>
                </a:extLst>
              </p:cNvPr>
              <p:cNvPicPr>
                <a:picLocks noChangeAspect="1"/>
              </p:cNvPicPr>
              <p:nvPr/>
            </p:nvPicPr>
            <p:blipFill rotWithShape="1">
              <a:blip r:embed="rId5" cstate="print">
                <a:duotone>
                  <a:schemeClr val="accent6">
                    <a:shade val="45000"/>
                    <a:satMod val="135000"/>
                  </a:schemeClr>
                  <a:prstClr val="white"/>
                </a:duotone>
              </a:blip>
              <a:srcRect/>
              <a:stretch/>
            </p:blipFill>
            <p:spPr>
              <a:xfrm rot="14433606" flipH="1">
                <a:off x="7787962" y="2871311"/>
                <a:ext cx="968647" cy="1206406"/>
              </a:xfrm>
              <a:prstGeom prst="rect">
                <a:avLst/>
              </a:prstGeom>
            </p:spPr>
          </p:pic>
          <p:pic>
            <p:nvPicPr>
              <p:cNvPr id="51" name="Picture 50">
                <a:extLst>
                  <a:ext uri="{FF2B5EF4-FFF2-40B4-BE49-F238E27FC236}">
                    <a16:creationId xmlns:a16="http://schemas.microsoft.com/office/drawing/2014/main" id="{8A618D57-6AC4-4BF6-B7BD-A7C6A368C331}"/>
                  </a:ext>
                </a:extLst>
              </p:cNvPr>
              <p:cNvPicPr>
                <a:picLocks noChangeAspect="1"/>
              </p:cNvPicPr>
              <p:nvPr/>
            </p:nvPicPr>
            <p:blipFill rotWithShape="1">
              <a:blip r:embed="rId6" cstate="print">
                <a:duotone>
                  <a:schemeClr val="accent6">
                    <a:shade val="45000"/>
                    <a:satMod val="135000"/>
                  </a:schemeClr>
                  <a:prstClr val="white"/>
                </a:duotone>
              </a:blip>
              <a:srcRect/>
              <a:stretch/>
            </p:blipFill>
            <p:spPr>
              <a:xfrm rot="5034443" flipH="1">
                <a:off x="6841825" y="3871473"/>
                <a:ext cx="1019463" cy="1269693"/>
              </a:xfrm>
              <a:prstGeom prst="rect">
                <a:avLst/>
              </a:prstGeom>
            </p:spPr>
          </p:pic>
          <p:pic>
            <p:nvPicPr>
              <p:cNvPr id="52" name="Picture 51">
                <a:extLst>
                  <a:ext uri="{FF2B5EF4-FFF2-40B4-BE49-F238E27FC236}">
                    <a16:creationId xmlns:a16="http://schemas.microsoft.com/office/drawing/2014/main" id="{1068F6A1-4BB0-43A7-93EA-7C52529D7A7E}"/>
                  </a:ext>
                </a:extLst>
              </p:cNvPr>
              <p:cNvPicPr>
                <a:picLocks noChangeAspect="1"/>
              </p:cNvPicPr>
              <p:nvPr/>
            </p:nvPicPr>
            <p:blipFill rotWithShape="1">
              <a:blip r:embed="rId7" cstate="print">
                <a:duotone>
                  <a:schemeClr val="accent6">
                    <a:shade val="45000"/>
                    <a:satMod val="135000"/>
                  </a:schemeClr>
                  <a:prstClr val="white"/>
                </a:duotone>
              </a:blip>
              <a:srcRect/>
              <a:stretch/>
            </p:blipFill>
            <p:spPr>
              <a:xfrm rot="15784741" flipH="1">
                <a:off x="7147440" y="3953684"/>
                <a:ext cx="948510" cy="1181326"/>
              </a:xfrm>
              <a:prstGeom prst="rect">
                <a:avLst/>
              </a:prstGeom>
            </p:spPr>
          </p:pic>
          <p:pic>
            <p:nvPicPr>
              <p:cNvPr id="53" name="Picture 52">
                <a:extLst>
                  <a:ext uri="{FF2B5EF4-FFF2-40B4-BE49-F238E27FC236}">
                    <a16:creationId xmlns:a16="http://schemas.microsoft.com/office/drawing/2014/main" id="{289B666C-13A0-4466-9119-E9EBE604E349}"/>
                  </a:ext>
                </a:extLst>
              </p:cNvPr>
              <p:cNvPicPr>
                <a:picLocks noChangeAspect="1"/>
              </p:cNvPicPr>
              <p:nvPr/>
            </p:nvPicPr>
            <p:blipFill rotWithShape="1">
              <a:blip r:embed="rId3" cstate="print">
                <a:duotone>
                  <a:schemeClr val="accent6">
                    <a:shade val="45000"/>
                    <a:satMod val="135000"/>
                  </a:schemeClr>
                  <a:prstClr val="white"/>
                </a:duotone>
              </a:blip>
              <a:srcRect/>
              <a:stretch/>
            </p:blipFill>
            <p:spPr>
              <a:xfrm rot="15745084" flipH="1">
                <a:off x="6030386" y="4888703"/>
                <a:ext cx="1112846" cy="1385997"/>
              </a:xfrm>
              <a:prstGeom prst="rect">
                <a:avLst/>
              </a:prstGeom>
            </p:spPr>
          </p:pic>
        </p:grpSp>
        <p:sp>
          <p:nvSpPr>
            <p:cNvPr id="21" name="Teardrop 20">
              <a:extLst>
                <a:ext uri="{FF2B5EF4-FFF2-40B4-BE49-F238E27FC236}">
                  <a16:creationId xmlns:a16="http://schemas.microsoft.com/office/drawing/2014/main" id="{EC5B10EA-9928-454D-AE4D-F98FE64168E9}"/>
                </a:ext>
              </a:extLst>
            </p:cNvPr>
            <p:cNvSpPr/>
            <p:nvPr/>
          </p:nvSpPr>
          <p:spPr>
            <a:xfrm rot="18732422">
              <a:off x="7058609" y="4901734"/>
              <a:ext cx="227037" cy="226087"/>
            </a:xfrm>
            <a:prstGeom prst="teardrop">
              <a:avLst/>
            </a:prstGeom>
            <a:solidFill>
              <a:srgbClr val="059688"/>
            </a:solidFill>
            <a:ln w="38100">
              <a:solidFill>
                <a:srgbClr val="1F7C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bject 4">
              <a:extLst>
                <a:ext uri="{FF2B5EF4-FFF2-40B4-BE49-F238E27FC236}">
                  <a16:creationId xmlns:a16="http://schemas.microsoft.com/office/drawing/2014/main" id="{F3C58278-8C52-4A53-A83F-949468B61EA2}"/>
                </a:ext>
              </a:extLst>
            </p:cNvPr>
            <p:cNvSpPr txBox="1"/>
            <p:nvPr/>
          </p:nvSpPr>
          <p:spPr>
            <a:xfrm>
              <a:off x="6019360" y="5921198"/>
              <a:ext cx="1602837" cy="198131"/>
            </a:xfrm>
            <a:prstGeom prst="rect">
              <a:avLst/>
            </a:prstGeom>
          </p:spPr>
          <p:txBody>
            <a:bodyPr vert="horz" wrap="square" lIns="0" tIns="13335" rIns="0" bIns="0" rtlCol="0">
              <a:spAutoFit/>
            </a:bodyPr>
            <a:lstStyle/>
            <a:p>
              <a:pPr marL="12700">
                <a:spcBef>
                  <a:spcPts val="105"/>
                </a:spcBef>
              </a:pPr>
              <a:r>
                <a:rPr sz="1200" b="1" dirty="0">
                  <a:solidFill>
                    <a:srgbClr val="1F7C6A"/>
                  </a:solidFill>
                  <a:latin typeface="Century Gothic" panose="020B0502020202020204" pitchFamily="34" charset="0"/>
                  <a:cs typeface="Calibri"/>
                </a:rPr>
                <a:t>San</a:t>
              </a:r>
              <a:r>
                <a:rPr sz="1200" b="1" spc="-50" dirty="0">
                  <a:solidFill>
                    <a:srgbClr val="1F7C6A"/>
                  </a:solidFill>
                  <a:latin typeface="Century Gothic" panose="020B0502020202020204" pitchFamily="34" charset="0"/>
                  <a:cs typeface="Calibri"/>
                </a:rPr>
                <a:t> </a:t>
              </a:r>
              <a:r>
                <a:rPr sz="1200" b="1" dirty="0">
                  <a:solidFill>
                    <a:srgbClr val="1F7C6A"/>
                  </a:solidFill>
                  <a:latin typeface="Century Gothic" panose="020B0502020202020204" pitchFamily="34" charset="0"/>
                  <a:cs typeface="Calibri"/>
                </a:rPr>
                <a:t>Antonio</a:t>
              </a:r>
              <a:r>
                <a:rPr sz="1200" b="1" spc="-25" dirty="0">
                  <a:solidFill>
                    <a:srgbClr val="1F7C6A"/>
                  </a:solidFill>
                  <a:latin typeface="Century Gothic" panose="020B0502020202020204" pitchFamily="34" charset="0"/>
                  <a:cs typeface="Calibri"/>
                </a:rPr>
                <a:t> </a:t>
              </a:r>
              <a:r>
                <a:rPr sz="1200" b="1" dirty="0">
                  <a:solidFill>
                    <a:srgbClr val="1F7C6A"/>
                  </a:solidFill>
                  <a:latin typeface="Century Gothic" panose="020B0502020202020204" pitchFamily="34" charset="0"/>
                  <a:cs typeface="Calibri"/>
                </a:rPr>
                <a:t>Springs</a:t>
              </a:r>
              <a:endParaRPr sz="1200" dirty="0">
                <a:solidFill>
                  <a:srgbClr val="1F7C6A"/>
                </a:solidFill>
                <a:latin typeface="Century Gothic" panose="020B0502020202020204" pitchFamily="34" charset="0"/>
                <a:cs typeface="Calibri"/>
              </a:endParaRPr>
            </a:p>
          </p:txBody>
        </p:sp>
        <p:sp>
          <p:nvSpPr>
            <p:cNvPr id="30" name="Teardrop 29">
              <a:extLst>
                <a:ext uri="{FF2B5EF4-FFF2-40B4-BE49-F238E27FC236}">
                  <a16:creationId xmlns:a16="http://schemas.microsoft.com/office/drawing/2014/main" id="{0BA3D194-60DF-4C8F-9E73-EAB19D41E13A}"/>
                </a:ext>
              </a:extLst>
            </p:cNvPr>
            <p:cNvSpPr/>
            <p:nvPr/>
          </p:nvSpPr>
          <p:spPr>
            <a:xfrm rot="18732422">
              <a:off x="5770784" y="5919759"/>
              <a:ext cx="227037" cy="226087"/>
            </a:xfrm>
            <a:prstGeom prst="teardrop">
              <a:avLst/>
            </a:prstGeom>
            <a:solidFill>
              <a:srgbClr val="059688"/>
            </a:solidFill>
            <a:ln w="38100">
              <a:solidFill>
                <a:srgbClr val="1F7C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ardrop 36">
              <a:extLst>
                <a:ext uri="{FF2B5EF4-FFF2-40B4-BE49-F238E27FC236}">
                  <a16:creationId xmlns:a16="http://schemas.microsoft.com/office/drawing/2014/main" id="{29378300-8C4D-4731-BF43-ED5C6D85AA1C}"/>
                </a:ext>
              </a:extLst>
            </p:cNvPr>
            <p:cNvSpPr/>
            <p:nvPr/>
          </p:nvSpPr>
          <p:spPr>
            <a:xfrm rot="18732422">
              <a:off x="7763402" y="4170540"/>
              <a:ext cx="227037" cy="226087"/>
            </a:xfrm>
            <a:prstGeom prst="teardrop">
              <a:avLst/>
            </a:prstGeom>
            <a:solidFill>
              <a:srgbClr val="059688"/>
            </a:solidFill>
            <a:ln w="38100">
              <a:solidFill>
                <a:srgbClr val="1F7C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ardrop 39">
              <a:extLst>
                <a:ext uri="{FF2B5EF4-FFF2-40B4-BE49-F238E27FC236}">
                  <a16:creationId xmlns:a16="http://schemas.microsoft.com/office/drawing/2014/main" id="{319E60C8-9B28-4777-A199-3C3705013399}"/>
                </a:ext>
              </a:extLst>
            </p:cNvPr>
            <p:cNvSpPr/>
            <p:nvPr/>
          </p:nvSpPr>
          <p:spPr>
            <a:xfrm rot="18732422">
              <a:off x="8273441" y="2679650"/>
              <a:ext cx="227037" cy="226087"/>
            </a:xfrm>
            <a:prstGeom prst="teardrop">
              <a:avLst/>
            </a:prstGeom>
            <a:solidFill>
              <a:srgbClr val="059688"/>
            </a:solidFill>
            <a:ln w="38100">
              <a:solidFill>
                <a:srgbClr val="1F7C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bject 4">
              <a:extLst>
                <a:ext uri="{FF2B5EF4-FFF2-40B4-BE49-F238E27FC236}">
                  <a16:creationId xmlns:a16="http://schemas.microsoft.com/office/drawing/2014/main" id="{A4865468-0595-440F-9B62-D811F2216CDA}"/>
                </a:ext>
              </a:extLst>
            </p:cNvPr>
            <p:cNvSpPr txBox="1"/>
            <p:nvPr/>
          </p:nvSpPr>
          <p:spPr>
            <a:xfrm>
              <a:off x="8107387" y="4135946"/>
              <a:ext cx="1602837" cy="198131"/>
            </a:xfrm>
            <a:prstGeom prst="rect">
              <a:avLst/>
            </a:prstGeom>
          </p:spPr>
          <p:txBody>
            <a:bodyPr vert="horz" wrap="square" lIns="0" tIns="13335" rIns="0" bIns="0" rtlCol="0">
              <a:spAutoFit/>
            </a:bodyPr>
            <a:lstStyle/>
            <a:p>
              <a:pPr marL="12700">
                <a:spcBef>
                  <a:spcPts val="105"/>
                </a:spcBef>
              </a:pPr>
              <a:r>
                <a:rPr lang="en-US" sz="1200" b="1" dirty="0">
                  <a:solidFill>
                    <a:srgbClr val="1F7C6A"/>
                  </a:solidFill>
                  <a:latin typeface="Century Gothic" panose="020B0502020202020204" pitchFamily="34" charset="0"/>
                  <a:cs typeface="Calibri"/>
                </a:rPr>
                <a:t>San Marcos </a:t>
              </a:r>
              <a:r>
                <a:rPr sz="1200" b="1" dirty="0">
                  <a:solidFill>
                    <a:srgbClr val="1F7C6A"/>
                  </a:solidFill>
                  <a:latin typeface="Century Gothic" panose="020B0502020202020204" pitchFamily="34" charset="0"/>
                  <a:cs typeface="Calibri"/>
                </a:rPr>
                <a:t>Springs</a:t>
              </a:r>
              <a:endParaRPr sz="1200" dirty="0">
                <a:solidFill>
                  <a:srgbClr val="1F7C6A"/>
                </a:solidFill>
                <a:latin typeface="Century Gothic" panose="020B0502020202020204" pitchFamily="34" charset="0"/>
                <a:cs typeface="Calibri"/>
              </a:endParaRPr>
            </a:p>
          </p:txBody>
        </p:sp>
        <p:sp>
          <p:nvSpPr>
            <p:cNvPr id="42" name="object 4">
              <a:extLst>
                <a:ext uri="{FF2B5EF4-FFF2-40B4-BE49-F238E27FC236}">
                  <a16:creationId xmlns:a16="http://schemas.microsoft.com/office/drawing/2014/main" id="{BD6D67F1-726D-47C9-87A0-8E62395B2DCD}"/>
                </a:ext>
              </a:extLst>
            </p:cNvPr>
            <p:cNvSpPr txBox="1"/>
            <p:nvPr/>
          </p:nvSpPr>
          <p:spPr>
            <a:xfrm>
              <a:off x="8556678" y="2598915"/>
              <a:ext cx="1602837" cy="198131"/>
            </a:xfrm>
            <a:prstGeom prst="rect">
              <a:avLst/>
            </a:prstGeom>
          </p:spPr>
          <p:txBody>
            <a:bodyPr vert="horz" wrap="square" lIns="0" tIns="13335" rIns="0" bIns="0" rtlCol="0">
              <a:spAutoFit/>
            </a:bodyPr>
            <a:lstStyle/>
            <a:p>
              <a:pPr marL="12700">
                <a:spcBef>
                  <a:spcPts val="105"/>
                </a:spcBef>
              </a:pPr>
              <a:r>
                <a:rPr lang="en-US" sz="1200" b="1" dirty="0">
                  <a:solidFill>
                    <a:srgbClr val="1F7C6A"/>
                  </a:solidFill>
                  <a:latin typeface="Century Gothic" panose="020B0502020202020204" pitchFamily="34" charset="0"/>
                  <a:cs typeface="Calibri"/>
                </a:rPr>
                <a:t>Barton </a:t>
              </a:r>
              <a:r>
                <a:rPr sz="1200" b="1" dirty="0">
                  <a:solidFill>
                    <a:srgbClr val="1F7C6A"/>
                  </a:solidFill>
                  <a:latin typeface="Century Gothic" panose="020B0502020202020204" pitchFamily="34" charset="0"/>
                  <a:cs typeface="Calibri"/>
                </a:rPr>
                <a:t>Springs</a:t>
              </a:r>
              <a:endParaRPr sz="1200" dirty="0">
                <a:solidFill>
                  <a:srgbClr val="1F7C6A"/>
                </a:solidFill>
                <a:latin typeface="Century Gothic" panose="020B0502020202020204" pitchFamily="34" charset="0"/>
                <a:cs typeface="Calibri"/>
              </a:endParaRPr>
            </a:p>
          </p:txBody>
        </p:sp>
        <p:sp>
          <p:nvSpPr>
            <p:cNvPr id="28" name="object 4">
              <a:extLst>
                <a:ext uri="{FF2B5EF4-FFF2-40B4-BE49-F238E27FC236}">
                  <a16:creationId xmlns:a16="http://schemas.microsoft.com/office/drawing/2014/main" id="{FCA44CC9-F902-4D59-9347-4E15A6711AC2}"/>
                </a:ext>
              </a:extLst>
            </p:cNvPr>
            <p:cNvSpPr txBox="1"/>
            <p:nvPr/>
          </p:nvSpPr>
          <p:spPr>
            <a:xfrm>
              <a:off x="7388763" y="4907269"/>
              <a:ext cx="1602837" cy="198131"/>
            </a:xfrm>
            <a:prstGeom prst="rect">
              <a:avLst/>
            </a:prstGeom>
          </p:spPr>
          <p:txBody>
            <a:bodyPr vert="horz" wrap="square" lIns="0" tIns="13335" rIns="0" bIns="0" rtlCol="0">
              <a:spAutoFit/>
            </a:bodyPr>
            <a:lstStyle/>
            <a:p>
              <a:pPr marL="12700">
                <a:spcBef>
                  <a:spcPts val="105"/>
                </a:spcBef>
              </a:pPr>
              <a:r>
                <a:rPr lang="en-US" sz="1200" b="1" dirty="0">
                  <a:solidFill>
                    <a:srgbClr val="1F7C6A"/>
                  </a:solidFill>
                  <a:latin typeface="Century Gothic" panose="020B0502020202020204" pitchFamily="34" charset="0"/>
                  <a:cs typeface="Calibri"/>
                </a:rPr>
                <a:t>Comal </a:t>
              </a:r>
              <a:r>
                <a:rPr sz="1200" b="1" dirty="0">
                  <a:solidFill>
                    <a:srgbClr val="1F7C6A"/>
                  </a:solidFill>
                  <a:latin typeface="Century Gothic" panose="020B0502020202020204" pitchFamily="34" charset="0"/>
                  <a:cs typeface="Calibri"/>
                </a:rPr>
                <a:t>Springs</a:t>
              </a:r>
              <a:endParaRPr sz="1200" dirty="0">
                <a:solidFill>
                  <a:srgbClr val="1F7C6A"/>
                </a:solidFill>
                <a:latin typeface="Century Gothic" panose="020B0502020202020204" pitchFamily="34" charset="0"/>
                <a:cs typeface="Calibri"/>
              </a:endParaRPr>
            </a:p>
          </p:txBody>
        </p:sp>
      </p:grpSp>
      <p:grpSp>
        <p:nvGrpSpPr>
          <p:cNvPr id="23" name="Group 22">
            <a:extLst>
              <a:ext uri="{FF2B5EF4-FFF2-40B4-BE49-F238E27FC236}">
                <a16:creationId xmlns:a16="http://schemas.microsoft.com/office/drawing/2014/main" id="{4C4113FF-D1F3-4220-A80B-394B94353A4B}"/>
              </a:ext>
            </a:extLst>
          </p:cNvPr>
          <p:cNvGrpSpPr/>
          <p:nvPr/>
        </p:nvGrpSpPr>
        <p:grpSpPr>
          <a:xfrm>
            <a:off x="76200" y="76200"/>
            <a:ext cx="9874732" cy="1204647"/>
            <a:chOff x="76200" y="76200"/>
            <a:chExt cx="9874732" cy="1204647"/>
          </a:xfrm>
        </p:grpSpPr>
        <p:grpSp>
          <p:nvGrpSpPr>
            <p:cNvPr id="31" name="object 2">
              <a:extLst>
                <a:ext uri="{FF2B5EF4-FFF2-40B4-BE49-F238E27FC236}">
                  <a16:creationId xmlns:a16="http://schemas.microsoft.com/office/drawing/2014/main" id="{91725F7A-27AF-4612-AB97-5F1AF106AAB8}"/>
                </a:ext>
              </a:extLst>
            </p:cNvPr>
            <p:cNvGrpSpPr/>
            <p:nvPr/>
          </p:nvGrpSpPr>
          <p:grpSpPr>
            <a:xfrm>
              <a:off x="76200" y="146857"/>
              <a:ext cx="9874732" cy="1133990"/>
              <a:chOff x="202692" y="312419"/>
              <a:chExt cx="9629775" cy="1133990"/>
            </a:xfrm>
          </p:grpSpPr>
          <p:sp>
            <p:nvSpPr>
              <p:cNvPr id="35" name="object 5">
                <a:extLst>
                  <a:ext uri="{FF2B5EF4-FFF2-40B4-BE49-F238E27FC236}">
                    <a16:creationId xmlns:a16="http://schemas.microsoft.com/office/drawing/2014/main" id="{CDAE6465-2F47-4D60-8BB3-730ABD70E29E}"/>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36" name="object 6">
                <a:extLst>
                  <a:ext uri="{FF2B5EF4-FFF2-40B4-BE49-F238E27FC236}">
                    <a16:creationId xmlns:a16="http://schemas.microsoft.com/office/drawing/2014/main" id="{38889AEA-2C14-47C6-813C-DC72CFA683B3}"/>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32" name="object 10">
              <a:extLst>
                <a:ext uri="{FF2B5EF4-FFF2-40B4-BE49-F238E27FC236}">
                  <a16:creationId xmlns:a16="http://schemas.microsoft.com/office/drawing/2014/main" id="{6CE3C563-25B4-4709-AB55-BD3F115A9BF1}"/>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33" name="object 3">
              <a:extLst>
                <a:ext uri="{FF2B5EF4-FFF2-40B4-BE49-F238E27FC236}">
                  <a16:creationId xmlns:a16="http://schemas.microsoft.com/office/drawing/2014/main" id="{F5699802-4D1A-428C-9791-0923C71A315C}"/>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34" name="Picture 33" descr="Icon&#10;&#10;Description automatically generated">
              <a:extLst>
                <a:ext uri="{FF2B5EF4-FFF2-40B4-BE49-F238E27FC236}">
                  <a16:creationId xmlns:a16="http://schemas.microsoft.com/office/drawing/2014/main" id="{7207662A-6CF2-4C6A-94A6-D32A9B65AE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38" name="object 12">
            <a:extLst>
              <a:ext uri="{FF2B5EF4-FFF2-40B4-BE49-F238E27FC236}">
                <a16:creationId xmlns:a16="http://schemas.microsoft.com/office/drawing/2014/main" id="{7B55BF6A-9790-4DEA-BC41-AB18FD4C95F4}"/>
              </a:ext>
            </a:extLst>
          </p:cNvPr>
          <p:cNvSpPr txBox="1"/>
          <p:nvPr/>
        </p:nvSpPr>
        <p:spPr>
          <a:xfrm>
            <a:off x="228599" y="1223649"/>
            <a:ext cx="7224351" cy="1642658"/>
          </a:xfrm>
          <a:prstGeom prst="rect">
            <a:avLst/>
          </a:prstGeom>
        </p:spPr>
        <p:txBody>
          <a:bodyPr vert="horz" wrap="square" lIns="0" tIns="178972" rIns="0" bIns="0" rtlCol="0">
            <a:spAutoFit/>
          </a:bodyPr>
          <a:lstStyle/>
          <a:p>
            <a:pPr marL="66008" marR="138827"/>
            <a:r>
              <a:rPr lang="en-US" sz="3000" b="1" spc="4" dirty="0">
                <a:solidFill>
                  <a:srgbClr val="059587"/>
                </a:solidFill>
                <a:latin typeface="Century Gothic" panose="020B0502020202020204" pitchFamily="34" charset="0"/>
                <a:cs typeface="Tahoma"/>
              </a:rPr>
              <a:t>Mission: Connecting</a:t>
            </a:r>
            <a:r>
              <a:rPr lang="en-US" sz="3000" b="1" spc="-87" dirty="0">
                <a:solidFill>
                  <a:srgbClr val="059587"/>
                </a:solidFill>
                <a:latin typeface="Century Gothic" panose="020B0502020202020204" pitchFamily="34" charset="0"/>
                <a:cs typeface="Tahoma"/>
              </a:rPr>
              <a:t> </a:t>
            </a:r>
            <a:r>
              <a:rPr lang="en-US" sz="3000" b="1" spc="-128" dirty="0">
                <a:solidFill>
                  <a:srgbClr val="059587"/>
                </a:solidFill>
                <a:latin typeface="Century Gothic" panose="020B0502020202020204" pitchFamily="34" charset="0"/>
                <a:cs typeface="Tahoma"/>
              </a:rPr>
              <a:t>Four Great Springs</a:t>
            </a:r>
            <a:endParaRPr lang="en-US" sz="3000" dirty="0">
              <a:latin typeface="Century Gothic" panose="020B0502020202020204" pitchFamily="34" charset="0"/>
              <a:cs typeface="Tahoma"/>
            </a:endParaRPr>
          </a:p>
          <a:p>
            <a:pPr marL="58150" marR="30385">
              <a:spcBef>
                <a:spcPts val="600"/>
              </a:spcBef>
            </a:pPr>
            <a:r>
              <a:rPr lang="en-US" sz="2000" b="1" dirty="0">
                <a:latin typeface="Century Gothic" panose="020B0502020202020204" pitchFamily="34" charset="0"/>
              </a:rPr>
              <a:t>A national park-sized corridor of protected lands between San Antonio and Austin over the Edwards Aquifer recharge and contributing zones.</a:t>
            </a:r>
          </a:p>
        </p:txBody>
      </p:sp>
      <p:sp>
        <p:nvSpPr>
          <p:cNvPr id="39" name="object 13">
            <a:extLst>
              <a:ext uri="{FF2B5EF4-FFF2-40B4-BE49-F238E27FC236}">
                <a16:creationId xmlns:a16="http://schemas.microsoft.com/office/drawing/2014/main" id="{5739CD75-4747-4B2C-B70B-61888561781F}"/>
              </a:ext>
            </a:extLst>
          </p:cNvPr>
          <p:cNvSpPr txBox="1"/>
          <p:nvPr/>
        </p:nvSpPr>
        <p:spPr>
          <a:xfrm>
            <a:off x="364717" y="3095716"/>
            <a:ext cx="4548322" cy="2476722"/>
          </a:xfrm>
          <a:prstGeom prst="rect">
            <a:avLst/>
          </a:prstGeom>
        </p:spPr>
        <p:txBody>
          <a:bodyPr vert="horz" wrap="square" lIns="0" tIns="9225" rIns="0" bIns="0" rtlCol="0">
            <a:spAutoFit/>
          </a:bodyPr>
          <a:lstStyle/>
          <a:p>
            <a:pPr marL="239935" marR="189643" indent="-229981">
              <a:lnSpc>
                <a:spcPct val="103499"/>
              </a:lnSpc>
              <a:spcBef>
                <a:spcPts val="1328"/>
              </a:spcBef>
              <a:buFont typeface="Arial"/>
              <a:buChar char="•"/>
              <a:tabLst>
                <a:tab pos="245174" algn="l"/>
                <a:tab pos="245697" algn="l"/>
              </a:tabLst>
            </a:pPr>
            <a:r>
              <a:rPr lang="en-US" sz="1600" b="1" dirty="0">
                <a:latin typeface="Century Gothic" panose="020B0502020202020204" pitchFamily="34" charset="0"/>
              </a:rPr>
              <a:t>A 100-mile spring-to-spring trail network                  from the Alamo to the Capitol.</a:t>
            </a:r>
          </a:p>
          <a:p>
            <a:pPr marL="239935" marR="189643" indent="-229981">
              <a:lnSpc>
                <a:spcPct val="103499"/>
              </a:lnSpc>
              <a:spcBef>
                <a:spcPts val="1328"/>
              </a:spcBef>
              <a:buFont typeface="Arial"/>
              <a:buChar char="•"/>
              <a:tabLst>
                <a:tab pos="245174" algn="l"/>
                <a:tab pos="245697" algn="l"/>
              </a:tabLst>
            </a:pPr>
            <a:r>
              <a:rPr lang="en-US" sz="1600" b="1" dirty="0">
                <a:latin typeface="Century Gothic" panose="020B0502020202020204" pitchFamily="34" charset="0"/>
              </a:rPr>
              <a:t>50,000 acres of additional  protected lands over the  recharge zone 	between San Antonio and Austin.</a:t>
            </a:r>
          </a:p>
          <a:p>
            <a:pPr>
              <a:spcBef>
                <a:spcPts val="21"/>
              </a:spcBef>
              <a:buFont typeface="Arial"/>
              <a:buChar char="•"/>
            </a:pPr>
            <a:endParaRPr lang="en-US" sz="1600" b="1" dirty="0">
              <a:latin typeface="Century Gothic" panose="020B0502020202020204" pitchFamily="34" charset="0"/>
            </a:endParaRPr>
          </a:p>
          <a:p>
            <a:pPr marL="245174" marR="4191" indent="-245174">
              <a:lnSpc>
                <a:spcPct val="105000"/>
              </a:lnSpc>
              <a:buFont typeface="Arial"/>
              <a:buChar char="•"/>
              <a:tabLst>
                <a:tab pos="245174" algn="l"/>
                <a:tab pos="245697" algn="l"/>
              </a:tabLst>
            </a:pPr>
            <a:endParaRPr lang="en-US" sz="1600" dirty="0">
              <a:latin typeface="Century Gothic" panose="020B0502020202020204" pitchFamily="34" charset="0"/>
            </a:endParaRPr>
          </a:p>
          <a:p>
            <a:pPr marL="294513" marR="3689" indent="-285750">
              <a:spcBef>
                <a:spcPts val="73"/>
              </a:spcBef>
              <a:buFont typeface="Arial" panose="020B0604020202020204" pitchFamily="34" charset="0"/>
              <a:buChar char="•"/>
              <a:tabLst>
                <a:tab pos="175254" algn="l"/>
              </a:tabLst>
            </a:pPr>
            <a:endParaRPr lang="en-US" sz="1600" spc="-12" dirty="0">
              <a:latin typeface="Century Gothic" panose="020B0502020202020204" pitchFamily="34" charset="0"/>
              <a:cs typeface="Calibri"/>
            </a:endParaRPr>
          </a:p>
          <a:p>
            <a:pPr marL="294513" marR="3689" indent="-285750">
              <a:spcBef>
                <a:spcPts val="73"/>
              </a:spcBef>
              <a:buFont typeface="Wingdings" pitchFamily="2" charset="2"/>
              <a:buChar char="Ø"/>
              <a:tabLst>
                <a:tab pos="175254" algn="l"/>
              </a:tabLst>
            </a:pPr>
            <a:endParaRPr sz="1600" dirty="0">
              <a:latin typeface="Gotham Book" panose="02000604040000020004" pitchFamily="2" charset="0"/>
              <a:cs typeface="Calibri"/>
            </a:endParaRPr>
          </a:p>
        </p:txBody>
      </p:sp>
      <p:sp>
        <p:nvSpPr>
          <p:cNvPr id="55" name="TextBox 54">
            <a:extLst>
              <a:ext uri="{FF2B5EF4-FFF2-40B4-BE49-F238E27FC236}">
                <a16:creationId xmlns:a16="http://schemas.microsoft.com/office/drawing/2014/main" id="{807F976F-1773-41DD-81B4-8CABE0F454EB}"/>
              </a:ext>
            </a:extLst>
          </p:cNvPr>
          <p:cNvSpPr txBox="1"/>
          <p:nvPr/>
        </p:nvSpPr>
        <p:spPr>
          <a:xfrm>
            <a:off x="-97654" y="4640228"/>
            <a:ext cx="5078894" cy="713785"/>
          </a:xfrm>
          <a:prstGeom prst="rect">
            <a:avLst/>
          </a:prstGeom>
          <a:noFill/>
        </p:spPr>
        <p:txBody>
          <a:bodyPr wrap="square">
            <a:spAutoFit/>
          </a:bodyPr>
          <a:lstStyle/>
          <a:p>
            <a:pPr marR="4191" algn="ctr">
              <a:lnSpc>
                <a:spcPct val="105000"/>
              </a:lnSpc>
              <a:tabLst>
                <a:tab pos="245174" algn="l"/>
                <a:tab pos="245697" algn="l"/>
              </a:tabLst>
            </a:pPr>
            <a:r>
              <a:rPr lang="en-US" sz="2000" b="1" dirty="0">
                <a:solidFill>
                  <a:srgbClr val="059688"/>
                </a:solidFill>
                <a:latin typeface="Century Gothic" panose="020B0502020202020204" pitchFamily="34" charset="0"/>
              </a:rPr>
              <a:t>“Connecting our Communities; </a:t>
            </a:r>
          </a:p>
          <a:p>
            <a:pPr marR="4191" algn="ctr">
              <a:lnSpc>
                <a:spcPct val="105000"/>
              </a:lnSpc>
              <a:tabLst>
                <a:tab pos="245174" algn="l"/>
                <a:tab pos="245697" algn="l"/>
              </a:tabLst>
            </a:pPr>
            <a:r>
              <a:rPr lang="en-US" sz="2000" b="1" dirty="0">
                <a:solidFill>
                  <a:srgbClr val="059688"/>
                </a:solidFill>
                <a:latin typeface="Century Gothic" panose="020B0502020202020204" pitchFamily="34" charset="0"/>
              </a:rPr>
              <a:t>Protecting our Springs”</a:t>
            </a:r>
          </a:p>
        </p:txBody>
      </p:sp>
    </p:spTree>
    <p:extLst>
      <p:ext uri="{BB962C8B-B14F-4D97-AF65-F5344CB8AC3E}">
        <p14:creationId xmlns:p14="http://schemas.microsoft.com/office/powerpoint/2010/main" val="1708363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12" name="Picture 11">
            <a:extLst>
              <a:ext uri="{FF2B5EF4-FFF2-40B4-BE49-F238E27FC236}">
                <a16:creationId xmlns:a16="http://schemas.microsoft.com/office/drawing/2014/main" id="{76EF7B47-E6CE-32D8-7FBA-23762DE750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77" b="3339"/>
          <a:stretch/>
        </p:blipFill>
        <p:spPr>
          <a:xfrm>
            <a:off x="-1" y="1117334"/>
            <a:ext cx="9874733" cy="6506476"/>
          </a:xfrm>
          <a:prstGeom prst="rect">
            <a:avLst/>
          </a:prstGeom>
        </p:spPr>
      </p:pic>
      <p:grpSp>
        <p:nvGrpSpPr>
          <p:cNvPr id="4" name="Group 3">
            <a:extLst>
              <a:ext uri="{FF2B5EF4-FFF2-40B4-BE49-F238E27FC236}">
                <a16:creationId xmlns:a16="http://schemas.microsoft.com/office/drawing/2014/main" id="{BD1A6A00-212F-4AE0-8876-AE8D9D16D6C0}"/>
              </a:ext>
            </a:extLst>
          </p:cNvPr>
          <p:cNvGrpSpPr/>
          <p:nvPr/>
        </p:nvGrpSpPr>
        <p:grpSpPr>
          <a:xfrm>
            <a:off x="76200" y="76200"/>
            <a:ext cx="9874732" cy="1204647"/>
            <a:chOff x="76200" y="76200"/>
            <a:chExt cx="9874732" cy="1204647"/>
          </a:xfrm>
        </p:grpSpPr>
        <p:grpSp>
          <p:nvGrpSpPr>
            <p:cNvPr id="5" name="object 2">
              <a:extLst>
                <a:ext uri="{FF2B5EF4-FFF2-40B4-BE49-F238E27FC236}">
                  <a16:creationId xmlns:a16="http://schemas.microsoft.com/office/drawing/2014/main" id="{40485BBE-EB3E-4B3E-BA60-8C515F6FB1B7}"/>
                </a:ext>
              </a:extLst>
            </p:cNvPr>
            <p:cNvGrpSpPr/>
            <p:nvPr/>
          </p:nvGrpSpPr>
          <p:grpSpPr>
            <a:xfrm>
              <a:off x="76200" y="146857"/>
              <a:ext cx="9874732" cy="1133990"/>
              <a:chOff x="202692" y="312419"/>
              <a:chExt cx="9629775" cy="1133990"/>
            </a:xfrm>
          </p:grpSpPr>
          <p:sp>
            <p:nvSpPr>
              <p:cNvPr id="9" name="object 5">
                <a:extLst>
                  <a:ext uri="{FF2B5EF4-FFF2-40B4-BE49-F238E27FC236}">
                    <a16:creationId xmlns:a16="http://schemas.microsoft.com/office/drawing/2014/main" id="{58798DC0-96EA-4EA5-9A62-829164A772B1}"/>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10" name="object 6">
                <a:extLst>
                  <a:ext uri="{FF2B5EF4-FFF2-40B4-BE49-F238E27FC236}">
                    <a16:creationId xmlns:a16="http://schemas.microsoft.com/office/drawing/2014/main" id="{29EF8870-DE35-40C2-8BA4-4DAFAD976EB7}"/>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6" name="object 10">
              <a:extLst>
                <a:ext uri="{FF2B5EF4-FFF2-40B4-BE49-F238E27FC236}">
                  <a16:creationId xmlns:a16="http://schemas.microsoft.com/office/drawing/2014/main" id="{1EC2E276-E000-4E9E-BF42-1F30294BA000}"/>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7" name="object 3">
              <a:extLst>
                <a:ext uri="{FF2B5EF4-FFF2-40B4-BE49-F238E27FC236}">
                  <a16:creationId xmlns:a16="http://schemas.microsoft.com/office/drawing/2014/main" id="{648740C5-D6B0-443A-8299-5752385AE73F}"/>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8" name="Picture 7" descr="Icon&#10;&#10;Description automatically generated">
              <a:extLst>
                <a:ext uri="{FF2B5EF4-FFF2-40B4-BE49-F238E27FC236}">
                  <a16:creationId xmlns:a16="http://schemas.microsoft.com/office/drawing/2014/main" id="{A63FADB0-037B-468C-8DCF-5F3E527959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pic>
        <p:nvPicPr>
          <p:cNvPr id="2" name="Picture 1" descr="Map&#10;&#10;Description automatically generated">
            <a:extLst>
              <a:ext uri="{FF2B5EF4-FFF2-40B4-BE49-F238E27FC236}">
                <a16:creationId xmlns:a16="http://schemas.microsoft.com/office/drawing/2014/main" id="{DEC304B9-0CBE-8269-F6A5-825C2952DF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88" t="6095" r="81060" b="55268"/>
          <a:stretch/>
        </p:blipFill>
        <p:spPr>
          <a:xfrm>
            <a:off x="6310745" y="5513070"/>
            <a:ext cx="1918855" cy="2110740"/>
          </a:xfrm>
          <a:prstGeom prst="rect">
            <a:avLst/>
          </a:prstGeom>
        </p:spPr>
      </p:pic>
      <p:pic>
        <p:nvPicPr>
          <p:cNvPr id="14" name="Picture 13" descr="Map&#10;&#10;Description automatically generated">
            <a:extLst>
              <a:ext uri="{FF2B5EF4-FFF2-40B4-BE49-F238E27FC236}">
                <a16:creationId xmlns:a16="http://schemas.microsoft.com/office/drawing/2014/main" id="{F2630D4F-8AF9-03CC-724B-62AC247255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755" r="83333"/>
          <a:stretch/>
        </p:blipFill>
        <p:spPr>
          <a:xfrm>
            <a:off x="8229600" y="3048000"/>
            <a:ext cx="1676400" cy="4701988"/>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3" name="Picture 2">
            <a:extLst>
              <a:ext uri="{FF2B5EF4-FFF2-40B4-BE49-F238E27FC236}">
                <a16:creationId xmlns:a16="http://schemas.microsoft.com/office/drawing/2014/main" id="{FCB3F7AC-547E-4C86-9A24-0B48AB59A2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731"/>
          <a:stretch/>
        </p:blipFill>
        <p:spPr>
          <a:xfrm>
            <a:off x="2" y="1157366"/>
            <a:ext cx="9829798" cy="6606988"/>
          </a:xfrm>
          <a:prstGeom prst="rect">
            <a:avLst/>
          </a:prstGeom>
        </p:spPr>
      </p:pic>
      <p:grpSp>
        <p:nvGrpSpPr>
          <p:cNvPr id="4" name="Group 3">
            <a:extLst>
              <a:ext uri="{FF2B5EF4-FFF2-40B4-BE49-F238E27FC236}">
                <a16:creationId xmlns:a16="http://schemas.microsoft.com/office/drawing/2014/main" id="{BD1A6A00-212F-4AE0-8876-AE8D9D16D6C0}"/>
              </a:ext>
            </a:extLst>
          </p:cNvPr>
          <p:cNvGrpSpPr/>
          <p:nvPr/>
        </p:nvGrpSpPr>
        <p:grpSpPr>
          <a:xfrm>
            <a:off x="76200" y="76200"/>
            <a:ext cx="9874732" cy="1204647"/>
            <a:chOff x="76200" y="76200"/>
            <a:chExt cx="9874732" cy="1204647"/>
          </a:xfrm>
        </p:grpSpPr>
        <p:grpSp>
          <p:nvGrpSpPr>
            <p:cNvPr id="5" name="object 2">
              <a:extLst>
                <a:ext uri="{FF2B5EF4-FFF2-40B4-BE49-F238E27FC236}">
                  <a16:creationId xmlns:a16="http://schemas.microsoft.com/office/drawing/2014/main" id="{40485BBE-EB3E-4B3E-BA60-8C515F6FB1B7}"/>
                </a:ext>
              </a:extLst>
            </p:cNvPr>
            <p:cNvGrpSpPr/>
            <p:nvPr/>
          </p:nvGrpSpPr>
          <p:grpSpPr>
            <a:xfrm>
              <a:off x="76200" y="146857"/>
              <a:ext cx="9874732" cy="1133990"/>
              <a:chOff x="202692" y="312419"/>
              <a:chExt cx="9629775" cy="1133990"/>
            </a:xfrm>
          </p:grpSpPr>
          <p:sp>
            <p:nvSpPr>
              <p:cNvPr id="9" name="object 5">
                <a:extLst>
                  <a:ext uri="{FF2B5EF4-FFF2-40B4-BE49-F238E27FC236}">
                    <a16:creationId xmlns:a16="http://schemas.microsoft.com/office/drawing/2014/main" id="{58798DC0-96EA-4EA5-9A62-829164A772B1}"/>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10" name="object 6">
                <a:extLst>
                  <a:ext uri="{FF2B5EF4-FFF2-40B4-BE49-F238E27FC236}">
                    <a16:creationId xmlns:a16="http://schemas.microsoft.com/office/drawing/2014/main" id="{29EF8870-DE35-40C2-8BA4-4DAFAD976EB7}"/>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6" name="object 10">
              <a:extLst>
                <a:ext uri="{FF2B5EF4-FFF2-40B4-BE49-F238E27FC236}">
                  <a16:creationId xmlns:a16="http://schemas.microsoft.com/office/drawing/2014/main" id="{1EC2E276-E000-4E9E-BF42-1F30294BA000}"/>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7" name="object 3">
              <a:extLst>
                <a:ext uri="{FF2B5EF4-FFF2-40B4-BE49-F238E27FC236}">
                  <a16:creationId xmlns:a16="http://schemas.microsoft.com/office/drawing/2014/main" id="{648740C5-D6B0-443A-8299-5752385AE73F}"/>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8" name="Picture 7" descr="Icon&#10;&#10;Description automatically generated">
              <a:extLst>
                <a:ext uri="{FF2B5EF4-FFF2-40B4-BE49-F238E27FC236}">
                  <a16:creationId xmlns:a16="http://schemas.microsoft.com/office/drawing/2014/main" id="{A63FADB0-037B-468C-8DCF-5F3E527959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pic>
        <p:nvPicPr>
          <p:cNvPr id="17" name="Picture 16" descr="Map&#10;&#10;Description automatically generated">
            <a:extLst>
              <a:ext uri="{FF2B5EF4-FFF2-40B4-BE49-F238E27FC236}">
                <a16:creationId xmlns:a16="http://schemas.microsoft.com/office/drawing/2014/main" id="{6254DD8C-BDA2-448A-B09C-54D248F493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88" t="6096" r="81060" b="55481"/>
          <a:stretch/>
        </p:blipFill>
        <p:spPr>
          <a:xfrm>
            <a:off x="6400800" y="842075"/>
            <a:ext cx="1956144" cy="2139923"/>
          </a:xfrm>
          <a:prstGeom prst="rect">
            <a:avLst/>
          </a:prstGeom>
        </p:spPr>
      </p:pic>
      <p:pic>
        <p:nvPicPr>
          <p:cNvPr id="2" name="Picture 1" descr="Map&#10;&#10;Description automatically generated">
            <a:extLst>
              <a:ext uri="{FF2B5EF4-FFF2-40B4-BE49-F238E27FC236}">
                <a16:creationId xmlns:a16="http://schemas.microsoft.com/office/drawing/2014/main" id="{689D515E-91D2-1424-915D-6383267D17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756" r="83333" b="15961"/>
          <a:stretch/>
        </p:blipFill>
        <p:spPr>
          <a:xfrm>
            <a:off x="8224684" y="3962400"/>
            <a:ext cx="1676400" cy="3663143"/>
          </a:xfrm>
          <a:prstGeom prst="rect">
            <a:avLst/>
          </a:prstGeom>
        </p:spPr>
      </p:pic>
    </p:spTree>
    <p:extLst>
      <p:ext uri="{BB962C8B-B14F-4D97-AF65-F5344CB8AC3E}">
        <p14:creationId xmlns:p14="http://schemas.microsoft.com/office/powerpoint/2010/main" val="335458767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9AC1F5C-F823-4FD0-ABB1-6964503BC2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485" r="19697" b="14876"/>
          <a:stretch/>
        </p:blipFill>
        <p:spPr>
          <a:xfrm>
            <a:off x="6405393" y="819564"/>
            <a:ext cx="3336743" cy="3234678"/>
          </a:xfrm>
          <a:prstGeom prst="rect">
            <a:avLst/>
          </a:prstGeom>
        </p:spPr>
      </p:pic>
      <p:grpSp>
        <p:nvGrpSpPr>
          <p:cNvPr id="23" name="Group 22">
            <a:extLst>
              <a:ext uri="{FF2B5EF4-FFF2-40B4-BE49-F238E27FC236}">
                <a16:creationId xmlns:a16="http://schemas.microsoft.com/office/drawing/2014/main" id="{4C4113FF-D1F3-4220-A80B-394B94353A4B}"/>
              </a:ext>
            </a:extLst>
          </p:cNvPr>
          <p:cNvGrpSpPr/>
          <p:nvPr/>
        </p:nvGrpSpPr>
        <p:grpSpPr>
          <a:xfrm>
            <a:off x="221877" y="188260"/>
            <a:ext cx="9584299" cy="1169216"/>
            <a:chOff x="76200" y="76200"/>
            <a:chExt cx="9874732" cy="1204647"/>
          </a:xfrm>
        </p:grpSpPr>
        <p:grpSp>
          <p:nvGrpSpPr>
            <p:cNvPr id="31" name="object 2">
              <a:extLst>
                <a:ext uri="{FF2B5EF4-FFF2-40B4-BE49-F238E27FC236}">
                  <a16:creationId xmlns:a16="http://schemas.microsoft.com/office/drawing/2014/main" id="{91725F7A-27AF-4612-AB97-5F1AF106AAB8}"/>
                </a:ext>
              </a:extLst>
            </p:cNvPr>
            <p:cNvGrpSpPr/>
            <p:nvPr/>
          </p:nvGrpSpPr>
          <p:grpSpPr>
            <a:xfrm>
              <a:off x="76200" y="146857"/>
              <a:ext cx="9874732" cy="1133990"/>
              <a:chOff x="202692" y="312419"/>
              <a:chExt cx="9629775" cy="1133990"/>
            </a:xfrm>
          </p:grpSpPr>
          <p:sp>
            <p:nvSpPr>
              <p:cNvPr id="35" name="object 5">
                <a:extLst>
                  <a:ext uri="{FF2B5EF4-FFF2-40B4-BE49-F238E27FC236}">
                    <a16:creationId xmlns:a16="http://schemas.microsoft.com/office/drawing/2014/main" id="{CDAE6465-2F47-4D60-8BB3-730ABD70E29E}"/>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pPr marL="0" marR="0" lvl="0" indent="0" algn="l" defTabSz="887416" rtl="0" eaLnBrk="1" fontAlgn="auto" latinLnBrk="0" hangingPunct="1">
                  <a:lnSpc>
                    <a:spcPct val="100000"/>
                  </a:lnSpc>
                  <a:spcBef>
                    <a:spcPts val="0"/>
                  </a:spcBef>
                  <a:spcAft>
                    <a:spcPts val="0"/>
                  </a:spcAft>
                  <a:buClrTx/>
                  <a:buSzTx/>
                  <a:buFontTx/>
                  <a:buNone/>
                  <a:tabLst/>
                  <a:defRPr/>
                </a:pPr>
                <a:endParaRPr kumimoji="0" sz="174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bject 6">
                <a:extLst>
                  <a:ext uri="{FF2B5EF4-FFF2-40B4-BE49-F238E27FC236}">
                    <a16:creationId xmlns:a16="http://schemas.microsoft.com/office/drawing/2014/main" id="{38889AEA-2C14-47C6-813C-DC72CFA683B3}"/>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pPr marL="0" marR="0" lvl="0" indent="0" algn="l" defTabSz="887416" rtl="0" eaLnBrk="1" fontAlgn="auto" latinLnBrk="0" hangingPunct="1">
                  <a:lnSpc>
                    <a:spcPct val="100000"/>
                  </a:lnSpc>
                  <a:spcBef>
                    <a:spcPts val="0"/>
                  </a:spcBef>
                  <a:spcAft>
                    <a:spcPts val="0"/>
                  </a:spcAft>
                  <a:buClrTx/>
                  <a:buSzTx/>
                  <a:buFontTx/>
                  <a:buNone/>
                  <a:tabLst/>
                  <a:defRPr/>
                </a:pPr>
                <a:endParaRPr kumimoji="0" sz="174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 name="object 10">
              <a:extLst>
                <a:ext uri="{FF2B5EF4-FFF2-40B4-BE49-F238E27FC236}">
                  <a16:creationId xmlns:a16="http://schemas.microsoft.com/office/drawing/2014/main" id="{6CE3C563-25B4-4709-AB55-BD3F115A9BF1}"/>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pPr marL="0" marR="0" lvl="0" indent="0" algn="l" defTabSz="887416" rtl="0" eaLnBrk="1" fontAlgn="auto" latinLnBrk="0" hangingPunct="1">
                <a:lnSpc>
                  <a:spcPct val="100000"/>
                </a:lnSpc>
                <a:spcBef>
                  <a:spcPts val="0"/>
                </a:spcBef>
                <a:spcAft>
                  <a:spcPts val="0"/>
                </a:spcAft>
                <a:buClrTx/>
                <a:buSzTx/>
                <a:buFontTx/>
                <a:buNone/>
                <a:tabLst/>
                <a:defRPr/>
              </a:pPr>
              <a:endParaRPr kumimoji="0" sz="174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object 3">
              <a:extLst>
                <a:ext uri="{FF2B5EF4-FFF2-40B4-BE49-F238E27FC236}">
                  <a16:creationId xmlns:a16="http://schemas.microsoft.com/office/drawing/2014/main" id="{F5699802-4D1A-428C-9791-0923C71A315C}"/>
                </a:ext>
              </a:extLst>
            </p:cNvPr>
            <p:cNvSpPr txBox="1">
              <a:spLocks/>
            </p:cNvSpPr>
            <p:nvPr/>
          </p:nvSpPr>
          <p:spPr>
            <a:xfrm>
              <a:off x="1217755" y="236730"/>
              <a:ext cx="2303583" cy="742824"/>
            </a:xfrm>
            <a:prstGeom prst="rect">
              <a:avLst/>
            </a:prstGeom>
          </p:spPr>
          <p:txBody>
            <a:bodyPr vert="horz" wrap="square" lIns="0" tIns="54619" rIns="0" bIns="0" rtlCol="0">
              <a:spAutoFit/>
            </a:bodyPr>
            <a:lstStyle>
              <a:lvl1pPr>
                <a:defRPr sz="3300" b="1" i="0">
                  <a:solidFill>
                    <a:schemeClr val="bg1"/>
                  </a:solidFill>
                  <a:latin typeface="Century Gothic"/>
                  <a:ea typeface="+mj-ea"/>
                  <a:cs typeface="Century Gothic"/>
                </a:defRPr>
              </a:lvl1pPr>
            </a:lstStyle>
            <a:p>
              <a:pPr marL="8953" marR="0" lvl="0" indent="0" algn="l" defTabSz="887554" rtl="0" eaLnBrk="1" fontAlgn="auto" latinLnBrk="0" hangingPunct="1">
                <a:lnSpc>
                  <a:spcPct val="100000"/>
                </a:lnSpc>
                <a:spcBef>
                  <a:spcPts val="430"/>
                </a:spcBef>
                <a:spcAft>
                  <a:spcPts val="0"/>
                </a:spcAft>
                <a:buClrTx/>
                <a:buSzTx/>
                <a:buFontTx/>
                <a:buNone/>
                <a:tabLst/>
                <a:defRPr/>
              </a:pPr>
              <a:r>
                <a:rPr kumimoji="0" lang="en-US" sz="2820" b="1" i="0" u="none" strike="noStrike" kern="0" cap="none" spc="-4" normalizeH="0" baseline="0" noProof="0" dirty="0">
                  <a:ln>
                    <a:noFill/>
                  </a:ln>
                  <a:solidFill>
                    <a:prstClr val="white"/>
                  </a:solidFill>
                  <a:effectLst/>
                  <a:uLnTx/>
                  <a:uFillTx/>
                  <a:latin typeface="Century Gothic"/>
                  <a:ea typeface="+mj-ea"/>
                </a:rPr>
                <a:t>great</a:t>
              </a:r>
              <a:r>
                <a:rPr kumimoji="0" lang="en-US" sz="2820" b="1" i="0" u="none" strike="noStrike" kern="0" cap="none" spc="-138" normalizeH="0" baseline="0" noProof="0" dirty="0">
                  <a:ln>
                    <a:noFill/>
                  </a:ln>
                  <a:solidFill>
                    <a:prstClr val="white"/>
                  </a:solidFill>
                  <a:effectLst/>
                  <a:uLnTx/>
                  <a:uFillTx/>
                  <a:latin typeface="Century Gothic"/>
                  <a:ea typeface="+mj-ea"/>
                </a:rPr>
                <a:t> </a:t>
              </a:r>
              <a:r>
                <a:rPr kumimoji="0" lang="en-US" sz="2820" b="1" i="0" u="none" strike="noStrike" kern="0" cap="none" spc="-4" normalizeH="0" baseline="0" noProof="0" dirty="0">
                  <a:ln>
                    <a:noFill/>
                  </a:ln>
                  <a:solidFill>
                    <a:prstClr val="white"/>
                  </a:solidFill>
                  <a:effectLst/>
                  <a:uLnTx/>
                  <a:uFillTx/>
                  <a:latin typeface="Century Gothic"/>
                  <a:ea typeface="+mj-ea"/>
                </a:rPr>
                <a:t>springs</a:t>
              </a:r>
            </a:p>
            <a:p>
              <a:pPr marL="399757" marR="0" lvl="0" indent="0" algn="l" defTabSz="887554" rtl="0" eaLnBrk="1" fontAlgn="auto" latinLnBrk="0" hangingPunct="1">
                <a:lnSpc>
                  <a:spcPct val="100000"/>
                </a:lnSpc>
                <a:spcBef>
                  <a:spcPts val="169"/>
                </a:spcBef>
                <a:spcAft>
                  <a:spcPts val="0"/>
                </a:spcAft>
                <a:buClrTx/>
                <a:buSzTx/>
                <a:buFontTx/>
                <a:buNone/>
                <a:tabLst>
                  <a:tab pos="602990" algn="l"/>
                  <a:tab pos="808018" algn="l"/>
                  <a:tab pos="1058257" algn="l"/>
                  <a:tab pos="1242244" algn="l"/>
                  <a:tab pos="1435631" algn="l"/>
                  <a:tab pos="1676022" algn="l"/>
                </a:tabLst>
                <a:defRPr/>
              </a:pPr>
              <a:r>
                <a:rPr kumimoji="0" lang="en-US" sz="1340" b="0" i="0" u="none" strike="noStrike" kern="0" cap="none" spc="-4" normalizeH="0" baseline="0" noProof="0" dirty="0">
                  <a:ln>
                    <a:noFill/>
                  </a:ln>
                  <a:solidFill>
                    <a:prstClr val="white"/>
                  </a:solidFill>
                  <a:effectLst/>
                  <a:uLnTx/>
                  <a:uFillTx/>
                  <a:latin typeface="Century Gothic"/>
                  <a:ea typeface="+mj-ea"/>
                </a:rPr>
                <a:t>P	R	O	J	E	C	T</a:t>
              </a:r>
              <a:endParaRPr kumimoji="0" lang="en-US" sz="1340" b="1" i="0" u="none" strike="noStrike" kern="0" cap="none" spc="0" normalizeH="0" baseline="0" noProof="0" dirty="0">
                <a:ln>
                  <a:noFill/>
                </a:ln>
                <a:solidFill>
                  <a:prstClr val="white"/>
                </a:solidFill>
                <a:effectLst/>
                <a:uLnTx/>
                <a:uFillTx/>
                <a:latin typeface="Century Gothic"/>
                <a:ea typeface="+mj-ea"/>
              </a:endParaRPr>
            </a:p>
          </p:txBody>
        </p:sp>
        <p:pic>
          <p:nvPicPr>
            <p:cNvPr id="34" name="Picture 33" descr="Icon&#10;&#10;Description automatically generated">
              <a:extLst>
                <a:ext uri="{FF2B5EF4-FFF2-40B4-BE49-F238E27FC236}">
                  <a16:creationId xmlns:a16="http://schemas.microsoft.com/office/drawing/2014/main" id="{7207662A-6CF2-4C6A-94A6-D32A9B65AE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38" name="object 12">
            <a:extLst>
              <a:ext uri="{FF2B5EF4-FFF2-40B4-BE49-F238E27FC236}">
                <a16:creationId xmlns:a16="http://schemas.microsoft.com/office/drawing/2014/main" id="{7B55BF6A-9790-4DEA-BC41-AB18FD4C95F4}"/>
              </a:ext>
            </a:extLst>
          </p:cNvPr>
          <p:cNvSpPr txBox="1"/>
          <p:nvPr/>
        </p:nvSpPr>
        <p:spPr>
          <a:xfrm>
            <a:off x="595573" y="1351280"/>
            <a:ext cx="5119732" cy="1071675"/>
          </a:xfrm>
          <a:prstGeom prst="rect">
            <a:avLst/>
          </a:prstGeom>
        </p:spPr>
        <p:txBody>
          <a:bodyPr vert="horz" wrap="square" lIns="0" tIns="173708" rIns="0" bIns="0" rtlCol="0">
            <a:spAutoFit/>
          </a:bodyPr>
          <a:lstStyle/>
          <a:p>
            <a:pPr marL="8953" marR="0" lvl="0" indent="0" algn="l" defTabSz="887416" rtl="0" eaLnBrk="1" fontAlgn="auto" latinLnBrk="0" hangingPunct="1">
              <a:lnSpc>
                <a:spcPct val="100000"/>
              </a:lnSpc>
              <a:spcBef>
                <a:spcPts val="0"/>
              </a:spcBef>
              <a:spcAft>
                <a:spcPts val="0"/>
              </a:spcAft>
              <a:buClrTx/>
              <a:buSzTx/>
              <a:buFontTx/>
              <a:buNone/>
              <a:tabLst/>
              <a:defRPr/>
            </a:pPr>
            <a:r>
              <a:rPr kumimoji="0" lang="en-US" sz="2912" b="1" i="0" u="none" strike="noStrike" kern="1200" cap="none" spc="0" normalizeH="0" baseline="0" noProof="0" dirty="0">
                <a:ln>
                  <a:noFill/>
                </a:ln>
                <a:solidFill>
                  <a:srgbClr val="059688"/>
                </a:solidFill>
                <a:effectLst/>
                <a:uLnTx/>
                <a:uFillTx/>
                <a:latin typeface="Century Gothic" panose="020B0502020202020204" pitchFamily="34" charset="0"/>
                <a:ea typeface="+mn-ea"/>
                <a:cs typeface="Calibri"/>
              </a:rPr>
              <a:t>Leveraging Conservation &amp; Public Space Opportunities</a:t>
            </a:r>
          </a:p>
        </p:txBody>
      </p:sp>
      <p:sp>
        <p:nvSpPr>
          <p:cNvPr id="13" name="object 9">
            <a:extLst>
              <a:ext uri="{FF2B5EF4-FFF2-40B4-BE49-F238E27FC236}">
                <a16:creationId xmlns:a16="http://schemas.microsoft.com/office/drawing/2014/main" id="{FB335EA1-621E-4518-8802-6002C8AC82B9}"/>
              </a:ext>
            </a:extLst>
          </p:cNvPr>
          <p:cNvSpPr txBox="1"/>
          <p:nvPr/>
        </p:nvSpPr>
        <p:spPr>
          <a:xfrm>
            <a:off x="649947" y="4938935"/>
            <a:ext cx="4183152" cy="1709828"/>
          </a:xfrm>
          <a:prstGeom prst="rect">
            <a:avLst/>
          </a:prstGeom>
        </p:spPr>
        <p:txBody>
          <a:bodyPr vert="horz" wrap="square" lIns="0" tIns="8954" rIns="0" bIns="0" rtlCol="0">
            <a:spAutoFit/>
          </a:bodyPr>
          <a:lstStyle/>
          <a:p>
            <a:pPr marL="8953" marR="0" lvl="0" indent="0" algn="l" defTabSz="887416" rtl="0" eaLnBrk="1" fontAlgn="auto" latinLnBrk="0" hangingPunct="1">
              <a:lnSpc>
                <a:spcPct val="100000"/>
              </a:lnSpc>
              <a:spcBef>
                <a:spcPts val="70"/>
              </a:spcBef>
              <a:spcAft>
                <a:spcPts val="0"/>
              </a:spcAft>
              <a:buClrTx/>
              <a:buSzTx/>
              <a:buFontTx/>
              <a:buNone/>
              <a:tabLst/>
              <a:defRPr/>
            </a:pPr>
            <a:r>
              <a:rPr kumimoji="0" lang="en-US" sz="1941" b="1" i="0" u="none" strike="noStrike" kern="1200" cap="none" spc="-13" normalizeH="0" baseline="0" noProof="0" dirty="0">
                <a:ln>
                  <a:noFill/>
                </a:ln>
                <a:solidFill>
                  <a:srgbClr val="51C5B4"/>
                </a:solidFill>
                <a:effectLst/>
                <a:uLnTx/>
                <a:uFillTx/>
                <a:latin typeface="Century Gothic" panose="020B0502020202020204" pitchFamily="34" charset="0"/>
                <a:ea typeface="+mn-ea"/>
                <a:cs typeface="Calibri"/>
              </a:rPr>
              <a:t>Public Space Grants</a:t>
            </a:r>
            <a:endParaRPr kumimoji="0" lang="en-US" sz="1941" b="1" i="0" u="none" strike="noStrike" kern="1200" cap="none" spc="-7" normalizeH="0" baseline="0" noProof="0" dirty="0">
              <a:ln>
                <a:noFill/>
              </a:ln>
              <a:solidFill>
                <a:srgbClr val="51C5B4"/>
              </a:solidFill>
              <a:effectLst/>
              <a:uLnTx/>
              <a:uFillTx/>
              <a:latin typeface="Century Gothic" panose="020B0502020202020204" pitchFamily="34" charset="0"/>
              <a:ea typeface="+mn-ea"/>
              <a:cs typeface="Calibri"/>
            </a:endParaRPr>
          </a:p>
          <a:p>
            <a:pPr marL="8953" marR="0" lvl="0" indent="0" algn="l" defTabSz="887416" rtl="0" eaLnBrk="1" fontAlgn="auto" latinLnBrk="0" hangingPunct="1">
              <a:lnSpc>
                <a:spcPct val="100000"/>
              </a:lnSpc>
              <a:spcBef>
                <a:spcPts val="70"/>
              </a:spcBef>
              <a:spcAft>
                <a:spcPts val="0"/>
              </a:spcAft>
              <a:buClrTx/>
              <a:buSzTx/>
              <a:buFontTx/>
              <a:buNone/>
              <a:tabLst/>
              <a:defRPr/>
            </a:pPr>
            <a:endParaRPr kumimoji="0" sz="873"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endParaRPr>
          </a:p>
          <a:p>
            <a:pPr marL="8954" marR="0" lvl="0" indent="0" algn="l" defTabSz="887416" rtl="0" eaLnBrk="1" fontAlgn="auto" latinLnBrk="0" hangingPunct="1">
              <a:lnSpc>
                <a:spcPct val="100000"/>
              </a:lnSpc>
              <a:spcBef>
                <a:spcPts val="4"/>
              </a:spcBef>
              <a:spcAft>
                <a:spcPts val="0"/>
              </a:spcAft>
              <a:buClrTx/>
              <a:buSzTx/>
              <a:buFontTx/>
              <a:buNone/>
              <a:tabLst>
                <a:tab pos="169660" algn="l"/>
                <a:tab pos="170108" algn="l"/>
              </a:tabLst>
              <a:defRPr/>
            </a:pPr>
            <a:r>
              <a:rPr kumimoji="0" lang="en-US" sz="1359" b="0" i="0" u="none" strike="noStrike" kern="1200" cap="none" spc="-4" normalizeH="0" baseline="0" noProof="0" dirty="0">
                <a:ln>
                  <a:noFill/>
                </a:ln>
                <a:solidFill>
                  <a:prstClr val="black"/>
                </a:solidFill>
                <a:effectLst/>
                <a:uLnTx/>
                <a:uFillTx/>
                <a:latin typeface="Century Gothic" panose="020B0502020202020204" pitchFamily="34" charset="0"/>
                <a:ea typeface="+mn-ea"/>
                <a:cs typeface="Calibri"/>
              </a:rPr>
              <a:t>In concert with the City of San Antonio’s completion of the West Side Creek Greenways, Great Springs Project submitted placemaking grants in partnership with the City to provide placemaking, safety interventions, and trail enhancements along the new greenway trails.</a:t>
            </a:r>
          </a:p>
        </p:txBody>
      </p:sp>
      <p:sp>
        <p:nvSpPr>
          <p:cNvPr id="14" name="object 9">
            <a:extLst>
              <a:ext uri="{FF2B5EF4-FFF2-40B4-BE49-F238E27FC236}">
                <a16:creationId xmlns:a16="http://schemas.microsoft.com/office/drawing/2014/main" id="{33FD4789-1234-400B-90F7-C1E00126F820}"/>
              </a:ext>
            </a:extLst>
          </p:cNvPr>
          <p:cNvSpPr txBox="1"/>
          <p:nvPr/>
        </p:nvSpPr>
        <p:spPr>
          <a:xfrm>
            <a:off x="656241" y="2656993"/>
            <a:ext cx="4028451" cy="1500668"/>
          </a:xfrm>
          <a:prstGeom prst="rect">
            <a:avLst/>
          </a:prstGeom>
        </p:spPr>
        <p:txBody>
          <a:bodyPr vert="horz" wrap="square" lIns="0" tIns="8954" rIns="0" bIns="0" rtlCol="0">
            <a:spAutoFit/>
          </a:bodyPr>
          <a:lstStyle/>
          <a:p>
            <a:pPr marL="8953" marR="0" lvl="0" indent="0" algn="l" defTabSz="887416" rtl="0" eaLnBrk="1" fontAlgn="auto" latinLnBrk="0" hangingPunct="1">
              <a:lnSpc>
                <a:spcPct val="100000"/>
              </a:lnSpc>
              <a:spcBef>
                <a:spcPts val="70"/>
              </a:spcBef>
              <a:spcAft>
                <a:spcPts val="0"/>
              </a:spcAft>
              <a:buClrTx/>
              <a:buSzTx/>
              <a:buFontTx/>
              <a:buNone/>
              <a:tabLst/>
              <a:defRPr/>
            </a:pPr>
            <a:r>
              <a:rPr kumimoji="0" lang="en-US" sz="1941" b="1" i="0" u="none" strike="noStrike" kern="1200" cap="none" spc="-13" normalizeH="0" baseline="0" noProof="0" dirty="0">
                <a:ln>
                  <a:noFill/>
                </a:ln>
                <a:solidFill>
                  <a:srgbClr val="51C5B4"/>
                </a:solidFill>
                <a:effectLst/>
                <a:uLnTx/>
                <a:uFillTx/>
                <a:latin typeface="Century Gothic" panose="020B0502020202020204" pitchFamily="34" charset="0"/>
                <a:ea typeface="+mn-ea"/>
                <a:cs typeface="Calibri"/>
              </a:rPr>
              <a:t>Conservation</a:t>
            </a:r>
            <a:endParaRPr kumimoji="0" lang="en-US" sz="1941" b="1" i="0" u="none" strike="noStrike" kern="1200" cap="none" spc="-7" normalizeH="0" baseline="0" noProof="0" dirty="0">
              <a:ln>
                <a:noFill/>
              </a:ln>
              <a:solidFill>
                <a:srgbClr val="51C5B4"/>
              </a:solidFill>
              <a:effectLst/>
              <a:uLnTx/>
              <a:uFillTx/>
              <a:latin typeface="Century Gothic" panose="020B0502020202020204" pitchFamily="34" charset="0"/>
              <a:ea typeface="+mn-ea"/>
              <a:cs typeface="Calibri"/>
            </a:endParaRPr>
          </a:p>
          <a:p>
            <a:pPr marL="8953" marR="0" lvl="0" indent="0" algn="l" defTabSz="887416" rtl="0" eaLnBrk="1" fontAlgn="auto" latinLnBrk="0" hangingPunct="1">
              <a:lnSpc>
                <a:spcPct val="100000"/>
              </a:lnSpc>
              <a:spcBef>
                <a:spcPts val="70"/>
              </a:spcBef>
              <a:spcAft>
                <a:spcPts val="0"/>
              </a:spcAft>
              <a:buClrTx/>
              <a:buSzTx/>
              <a:buFontTx/>
              <a:buNone/>
              <a:tabLst/>
              <a:defRPr/>
            </a:pPr>
            <a:endParaRPr kumimoji="0" sz="873"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endParaRPr>
          </a:p>
          <a:p>
            <a:pPr marL="8954" marR="0" lvl="0" indent="0" algn="l" defTabSz="887416" rtl="0" eaLnBrk="1" fontAlgn="auto" latinLnBrk="0" hangingPunct="1">
              <a:lnSpc>
                <a:spcPct val="100000"/>
              </a:lnSpc>
              <a:spcBef>
                <a:spcPts val="4"/>
              </a:spcBef>
              <a:spcAft>
                <a:spcPts val="0"/>
              </a:spcAft>
              <a:buClrTx/>
              <a:buSzTx/>
              <a:buFontTx/>
              <a:buNone/>
              <a:tabLst>
                <a:tab pos="169660" algn="l"/>
                <a:tab pos="170108" algn="l"/>
              </a:tabLst>
              <a:defRPr/>
            </a:pPr>
            <a:r>
              <a:rPr kumimoji="0" lang="en-US" sz="1359" b="0" i="0" u="none" strike="noStrike" kern="1200" cap="none" spc="-4" normalizeH="0" baseline="0" noProof="0" dirty="0">
                <a:ln>
                  <a:noFill/>
                </a:ln>
                <a:solidFill>
                  <a:prstClr val="black"/>
                </a:solidFill>
                <a:effectLst/>
                <a:uLnTx/>
                <a:uFillTx/>
                <a:latin typeface="Century Gothic" panose="020B0502020202020204" pitchFamily="34" charset="0"/>
                <a:ea typeface="+mn-ea"/>
                <a:cs typeface="Calibri"/>
              </a:rPr>
              <a:t>Working with Hays County partners, Great Springs Project paired public dollars with private conservation buyers to finance the protection hundreds of acres of land and the creation of new trail connections. </a:t>
            </a:r>
            <a:endParaRPr kumimoji="0" sz="1359"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endParaRPr>
          </a:p>
        </p:txBody>
      </p:sp>
      <p:pic>
        <p:nvPicPr>
          <p:cNvPr id="5" name="Picture 4" descr="A picture containing sky, grass, outdoor, ground&#10;&#10;Description automatically generated">
            <a:extLst>
              <a:ext uri="{FF2B5EF4-FFF2-40B4-BE49-F238E27FC236}">
                <a16:creationId xmlns:a16="http://schemas.microsoft.com/office/drawing/2014/main" id="{91C76A0F-E645-4B78-9EC2-AADC24180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056"/>
          <a:stretch/>
        </p:blipFill>
        <p:spPr>
          <a:xfrm>
            <a:off x="6405394" y="4259350"/>
            <a:ext cx="3336742" cy="3210686"/>
          </a:xfrm>
          <a:prstGeom prst="rect">
            <a:avLst/>
          </a:prstGeom>
        </p:spPr>
      </p:pic>
      <p:pic>
        <p:nvPicPr>
          <p:cNvPr id="1028" name="Picture 4">
            <a:extLst>
              <a:ext uri="{FF2B5EF4-FFF2-40B4-BE49-F238E27FC236}">
                <a16:creationId xmlns:a16="http://schemas.microsoft.com/office/drawing/2014/main" id="{382CD648-B399-4844-99B4-2951639ACBAD}"/>
              </a:ext>
            </a:extLst>
          </p:cNvPr>
          <p:cNvPicPr>
            <a:picLocks noChangeAspect="1" noChangeArrowheads="1"/>
          </p:cNvPicPr>
          <p:nvPr/>
        </p:nvPicPr>
        <p:blipFill>
          <a:blip r:embed="rId5" cstate="print">
            <a:alphaModFix/>
            <a:biLevel thresh="50000"/>
            <a:extLst>
              <a:ext uri="{BEBA8EAE-BF5A-486C-A8C5-ECC9F3942E4B}">
                <a14:imgProps xmlns:a14="http://schemas.microsoft.com/office/drawing/2010/main">
                  <a14:imgLayer r:embed="rId6">
                    <a14:imgEffect>
                      <a14:colorTemperature colorTemp="1500"/>
                    </a14:imgEffect>
                    <a14:imgEffect>
                      <a14:saturation sat="67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4851616" y="6448286"/>
            <a:ext cx="2473504" cy="12098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ADA6B64-C08C-482F-B19A-C35052F9B8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3099" y="2555205"/>
            <a:ext cx="1739585" cy="1739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078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124201" y="601129"/>
            <a:ext cx="6781800" cy="7023582"/>
          </a:xfrm>
          <a:prstGeom prst="rect">
            <a:avLst/>
          </a:prstGeom>
        </p:spPr>
      </p:pic>
      <p:sp>
        <p:nvSpPr>
          <p:cNvPr id="11" name="object 11"/>
          <p:cNvSpPr txBox="1"/>
          <p:nvPr/>
        </p:nvSpPr>
        <p:spPr>
          <a:xfrm>
            <a:off x="5464492" y="1500954"/>
            <a:ext cx="2861560" cy="841577"/>
          </a:xfrm>
          <a:prstGeom prst="rect">
            <a:avLst/>
          </a:prstGeom>
          <a:effectLst>
            <a:glow rad="63500">
              <a:schemeClr val="accent1">
                <a:satMod val="175000"/>
                <a:alpha val="40000"/>
              </a:schemeClr>
            </a:glow>
            <a:outerShdw blurRad="165100" algn="tl" rotWithShape="0">
              <a:schemeClr val="bg1">
                <a:alpha val="95000"/>
              </a:schemeClr>
            </a:outerShdw>
          </a:effectLst>
        </p:spPr>
        <p:txBody>
          <a:bodyPr vert="horz" wrap="square" lIns="0" tIns="10478" rIns="0" bIns="0" rtlCol="0">
            <a:spAutoFit/>
          </a:bodyPr>
          <a:lstStyle/>
          <a:p>
            <a:pPr marL="10478">
              <a:spcBef>
                <a:spcPts val="83"/>
              </a:spcBef>
            </a:pPr>
            <a:r>
              <a:rPr sz="5400" b="1" dirty="0">
                <a:solidFill>
                  <a:srgbClr val="059688"/>
                </a:solidFill>
                <a:latin typeface="Century Gothic" panose="020B0502020202020204" pitchFamily="34" charset="0"/>
              </a:rPr>
              <a:t>25 FEET</a:t>
            </a:r>
          </a:p>
        </p:txBody>
      </p:sp>
      <p:sp>
        <p:nvSpPr>
          <p:cNvPr id="12" name="object 12"/>
          <p:cNvSpPr txBox="1"/>
          <p:nvPr/>
        </p:nvSpPr>
        <p:spPr>
          <a:xfrm>
            <a:off x="5582852" y="1280332"/>
            <a:ext cx="2151555" cy="379383"/>
          </a:xfrm>
          <a:prstGeom prst="rect">
            <a:avLst/>
          </a:prstGeom>
          <a:effectLst>
            <a:glow rad="63500">
              <a:schemeClr val="accent1">
                <a:satMod val="175000"/>
                <a:alpha val="40000"/>
              </a:schemeClr>
            </a:glow>
            <a:outerShdw blurRad="165100" algn="tl" rotWithShape="0">
              <a:schemeClr val="bg1">
                <a:alpha val="95000"/>
              </a:schemeClr>
            </a:outerShdw>
          </a:effectLst>
        </p:spPr>
        <p:txBody>
          <a:bodyPr vert="horz" wrap="square" lIns="0" tIns="9954" rIns="0" bIns="0" rtlCol="0">
            <a:spAutoFit/>
          </a:bodyPr>
          <a:lstStyle/>
          <a:p>
            <a:pPr marL="10478">
              <a:spcBef>
                <a:spcPts val="78"/>
              </a:spcBef>
              <a:tabLst>
                <a:tab pos="377190" algn="l"/>
                <a:tab pos="1315450" algn="l"/>
              </a:tabLst>
            </a:pPr>
            <a:r>
              <a:rPr sz="2400" b="1" dirty="0">
                <a:solidFill>
                  <a:srgbClr val="059688"/>
                </a:solidFill>
                <a:latin typeface="Century Gothic" panose="020B0502020202020204" pitchFamily="34" charset="0"/>
              </a:rPr>
              <a:t>IT</a:t>
            </a:r>
            <a:r>
              <a:rPr lang="en-US" sz="2400" b="1" dirty="0">
                <a:solidFill>
                  <a:srgbClr val="059688"/>
                </a:solidFill>
                <a:latin typeface="Century Gothic" panose="020B0502020202020204" pitchFamily="34" charset="0"/>
              </a:rPr>
              <a:t> </a:t>
            </a:r>
            <a:r>
              <a:rPr sz="2400" b="1" dirty="0">
                <a:solidFill>
                  <a:srgbClr val="059688"/>
                </a:solidFill>
                <a:latin typeface="Century Gothic" panose="020B0502020202020204" pitchFamily="34" charset="0"/>
              </a:rPr>
              <a:t>ONLY</a:t>
            </a:r>
            <a:r>
              <a:rPr lang="en-US" sz="2400" b="1" dirty="0">
                <a:solidFill>
                  <a:srgbClr val="059688"/>
                </a:solidFill>
                <a:latin typeface="Century Gothic" panose="020B0502020202020204" pitchFamily="34" charset="0"/>
              </a:rPr>
              <a:t> </a:t>
            </a:r>
            <a:r>
              <a:rPr sz="2400" b="1" dirty="0">
                <a:solidFill>
                  <a:srgbClr val="059688"/>
                </a:solidFill>
                <a:latin typeface="Century Gothic" panose="020B0502020202020204" pitchFamily="34" charset="0"/>
              </a:rPr>
              <a:t>TAKES</a:t>
            </a:r>
          </a:p>
        </p:txBody>
      </p:sp>
      <p:sp>
        <p:nvSpPr>
          <p:cNvPr id="13" name="object 13"/>
          <p:cNvSpPr txBox="1"/>
          <p:nvPr/>
        </p:nvSpPr>
        <p:spPr>
          <a:xfrm>
            <a:off x="5685122" y="2639387"/>
            <a:ext cx="1957042" cy="841577"/>
          </a:xfrm>
          <a:prstGeom prst="rect">
            <a:avLst/>
          </a:prstGeom>
          <a:effectLst>
            <a:glow rad="63500">
              <a:schemeClr val="accent1">
                <a:satMod val="175000"/>
                <a:alpha val="40000"/>
              </a:schemeClr>
            </a:glow>
            <a:outerShdw blurRad="165100" algn="tl" rotWithShape="0">
              <a:schemeClr val="bg1">
                <a:alpha val="95000"/>
              </a:schemeClr>
            </a:outerShdw>
          </a:effectLst>
        </p:spPr>
        <p:txBody>
          <a:bodyPr vert="horz" wrap="square" lIns="0" tIns="10478" rIns="0" bIns="0" rtlCol="0">
            <a:spAutoFit/>
          </a:bodyPr>
          <a:lstStyle/>
          <a:p>
            <a:pPr marL="10478">
              <a:spcBef>
                <a:spcPts val="83"/>
              </a:spcBef>
            </a:pPr>
            <a:r>
              <a:rPr sz="5400" b="1" dirty="0">
                <a:solidFill>
                  <a:srgbClr val="3E505D"/>
                </a:solidFill>
                <a:latin typeface="Century Gothic" panose="020B0502020202020204" pitchFamily="34" charset="0"/>
              </a:rPr>
              <a:t>PARK</a:t>
            </a:r>
            <a:endParaRPr sz="5400" b="1" dirty="0">
              <a:solidFill>
                <a:srgbClr val="3E505D"/>
              </a:solidFill>
              <a:latin typeface="Century Gothic" panose="020B0502020202020204" pitchFamily="34" charset="0"/>
              <a:cs typeface="Tahoma"/>
            </a:endParaRPr>
          </a:p>
        </p:txBody>
      </p:sp>
      <p:sp>
        <p:nvSpPr>
          <p:cNvPr id="14" name="object 14"/>
          <p:cNvSpPr txBox="1"/>
          <p:nvPr/>
        </p:nvSpPr>
        <p:spPr>
          <a:xfrm>
            <a:off x="5715000" y="2415766"/>
            <a:ext cx="1747647" cy="379383"/>
          </a:xfrm>
          <a:prstGeom prst="rect">
            <a:avLst/>
          </a:prstGeom>
          <a:effectLst>
            <a:glow rad="63500">
              <a:schemeClr val="accent1">
                <a:satMod val="175000"/>
                <a:alpha val="40000"/>
              </a:schemeClr>
            </a:glow>
            <a:outerShdw blurRad="165100" algn="tl" rotWithShape="0">
              <a:schemeClr val="bg1">
                <a:alpha val="95000"/>
              </a:schemeClr>
            </a:outerShdw>
          </a:effectLst>
        </p:spPr>
        <p:txBody>
          <a:bodyPr vert="horz" wrap="square" lIns="0" tIns="9954" rIns="0" bIns="0" rtlCol="0">
            <a:spAutoFit/>
          </a:bodyPr>
          <a:lstStyle/>
          <a:p>
            <a:pPr marL="10478">
              <a:spcBef>
                <a:spcPts val="78"/>
              </a:spcBef>
              <a:tabLst>
                <a:tab pos="542211" algn="l"/>
                <a:tab pos="1520285" algn="l"/>
              </a:tabLst>
            </a:pPr>
            <a:r>
              <a:rPr sz="2400" b="1" dirty="0">
                <a:solidFill>
                  <a:srgbClr val="3E505D"/>
                </a:solidFill>
                <a:latin typeface="Century Gothic" panose="020B0502020202020204" pitchFamily="34" charset="0"/>
              </a:rPr>
              <a:t>TO</a:t>
            </a:r>
            <a:r>
              <a:rPr lang="en-US" sz="2400" b="1" dirty="0">
                <a:solidFill>
                  <a:srgbClr val="3E505D"/>
                </a:solidFill>
                <a:latin typeface="Century Gothic" panose="020B0502020202020204" pitchFamily="34" charset="0"/>
              </a:rPr>
              <a:t> </a:t>
            </a:r>
            <a:r>
              <a:rPr sz="2400" b="1" dirty="0">
                <a:solidFill>
                  <a:srgbClr val="3E505D"/>
                </a:solidFill>
                <a:latin typeface="Century Gothic" panose="020B0502020202020204" pitchFamily="34" charset="0"/>
              </a:rPr>
              <a:t>MAKE</a:t>
            </a:r>
            <a:r>
              <a:rPr lang="en-US" sz="2400" b="1" dirty="0">
                <a:solidFill>
                  <a:srgbClr val="3E505D"/>
                </a:solidFill>
                <a:latin typeface="Century Gothic" panose="020B0502020202020204" pitchFamily="34" charset="0"/>
              </a:rPr>
              <a:t> </a:t>
            </a:r>
            <a:r>
              <a:rPr sz="2400" b="1" dirty="0">
                <a:solidFill>
                  <a:srgbClr val="3E505D"/>
                </a:solidFill>
                <a:latin typeface="Century Gothic" panose="020B0502020202020204" pitchFamily="34" charset="0"/>
              </a:rPr>
              <a:t>A</a:t>
            </a:r>
          </a:p>
        </p:txBody>
      </p:sp>
      <p:sp>
        <p:nvSpPr>
          <p:cNvPr id="15" name="object 15"/>
          <p:cNvSpPr txBox="1">
            <a:spLocks noGrp="1"/>
          </p:cNvSpPr>
          <p:nvPr>
            <p:ph sz="half" idx="2"/>
          </p:nvPr>
        </p:nvSpPr>
        <p:spPr>
          <a:xfrm>
            <a:off x="313777" y="1433532"/>
            <a:ext cx="2707361" cy="5998388"/>
          </a:xfrm>
          <a:prstGeom prst="rect">
            <a:avLst/>
          </a:prstGeom>
        </p:spPr>
        <p:txBody>
          <a:bodyPr vert="horz" wrap="square" lIns="0" tIns="11001" rIns="0" bIns="0" rtlCol="0">
            <a:spAutoFit/>
          </a:bodyPr>
          <a:lstStyle/>
          <a:p>
            <a:pPr marL="10478" marR="137255">
              <a:lnSpc>
                <a:spcPct val="100000"/>
              </a:lnSpc>
              <a:spcBef>
                <a:spcPts val="87"/>
              </a:spcBef>
            </a:pPr>
            <a:r>
              <a:rPr sz="2000" b="1" dirty="0">
                <a:latin typeface="Century Gothic" panose="020B0502020202020204" pitchFamily="34" charset="0"/>
                <a:cs typeface="Tahoma"/>
              </a:rPr>
              <a:t>5’ </a:t>
            </a:r>
            <a:r>
              <a:rPr sz="2000" dirty="0">
                <a:latin typeface="Century Gothic" panose="020B0502020202020204" pitchFamily="34" charset="0"/>
              </a:rPr>
              <a:t>for cycling and  pedestrian amenities</a:t>
            </a:r>
          </a:p>
          <a:p>
            <a:pPr>
              <a:lnSpc>
                <a:spcPct val="100000"/>
              </a:lnSpc>
              <a:spcBef>
                <a:spcPts val="41"/>
              </a:spcBef>
            </a:pPr>
            <a:endParaRPr sz="2000" dirty="0">
              <a:latin typeface="Century Gothic" panose="020B0502020202020204" pitchFamily="34" charset="0"/>
            </a:endParaRPr>
          </a:p>
          <a:p>
            <a:pPr marL="29337" marR="130445">
              <a:lnSpc>
                <a:spcPct val="100000"/>
              </a:lnSpc>
            </a:pPr>
            <a:r>
              <a:rPr sz="2000" b="1" dirty="0">
                <a:latin typeface="Century Gothic" panose="020B0502020202020204" pitchFamily="34" charset="0"/>
                <a:cs typeface="Tahoma"/>
              </a:rPr>
              <a:t>5’-6’ </a:t>
            </a:r>
            <a:r>
              <a:rPr sz="2000" dirty="0">
                <a:latin typeface="Century Gothic" panose="020B0502020202020204" pitchFamily="34" charset="0"/>
              </a:rPr>
              <a:t>for a pedestrian  walkway with  wayfinding</a:t>
            </a:r>
          </a:p>
          <a:p>
            <a:pPr>
              <a:lnSpc>
                <a:spcPct val="100000"/>
              </a:lnSpc>
              <a:spcBef>
                <a:spcPts val="17"/>
              </a:spcBef>
            </a:pPr>
            <a:endParaRPr sz="2000" dirty="0">
              <a:latin typeface="Century Gothic" panose="020B0502020202020204" pitchFamily="34" charset="0"/>
            </a:endParaRPr>
          </a:p>
          <a:p>
            <a:pPr marL="29337" marR="409670">
              <a:lnSpc>
                <a:spcPct val="100000"/>
              </a:lnSpc>
            </a:pPr>
            <a:r>
              <a:rPr sz="2000" b="1" dirty="0">
                <a:latin typeface="Century Gothic" panose="020B0502020202020204" pitchFamily="34" charset="0"/>
                <a:cs typeface="Tahoma"/>
              </a:rPr>
              <a:t>1’-2’ </a:t>
            </a:r>
            <a:r>
              <a:rPr sz="2000" dirty="0">
                <a:latin typeface="Century Gothic" panose="020B0502020202020204" pitchFamily="34" charset="0"/>
              </a:rPr>
              <a:t>for a planted  barrier</a:t>
            </a:r>
          </a:p>
          <a:p>
            <a:pPr>
              <a:lnSpc>
                <a:spcPct val="100000"/>
              </a:lnSpc>
              <a:spcBef>
                <a:spcPts val="17"/>
              </a:spcBef>
            </a:pPr>
            <a:endParaRPr sz="2000" dirty="0">
              <a:latin typeface="Century Gothic" panose="020B0502020202020204" pitchFamily="34" charset="0"/>
            </a:endParaRPr>
          </a:p>
          <a:p>
            <a:pPr marL="29337" marR="551117">
              <a:lnSpc>
                <a:spcPct val="104000"/>
              </a:lnSpc>
            </a:pPr>
            <a:r>
              <a:rPr sz="2000" b="1" dirty="0">
                <a:latin typeface="Century Gothic" panose="020B0502020202020204" pitchFamily="34" charset="0"/>
                <a:cs typeface="Tahoma"/>
              </a:rPr>
              <a:t>10’ </a:t>
            </a:r>
            <a:r>
              <a:rPr sz="2000" dirty="0">
                <a:latin typeface="Century Gothic" panose="020B0502020202020204" pitchFamily="34" charset="0"/>
              </a:rPr>
              <a:t>for a painted  cycle track</a:t>
            </a:r>
          </a:p>
          <a:p>
            <a:pPr>
              <a:lnSpc>
                <a:spcPct val="100000"/>
              </a:lnSpc>
              <a:spcBef>
                <a:spcPts val="37"/>
              </a:spcBef>
            </a:pPr>
            <a:endParaRPr sz="2000" dirty="0">
              <a:latin typeface="Century Gothic" panose="020B0502020202020204" pitchFamily="34" charset="0"/>
            </a:endParaRPr>
          </a:p>
          <a:p>
            <a:pPr marL="33004" marR="4191">
              <a:lnSpc>
                <a:spcPct val="100000"/>
              </a:lnSpc>
            </a:pPr>
            <a:r>
              <a:rPr sz="2000" b="1" dirty="0">
                <a:latin typeface="Century Gothic" panose="020B0502020202020204" pitchFamily="34" charset="0"/>
                <a:cs typeface="Tahoma"/>
              </a:rPr>
              <a:t>3’-5’ </a:t>
            </a:r>
            <a:r>
              <a:rPr sz="2000" dirty="0">
                <a:latin typeface="Century Gothic" panose="020B0502020202020204" pitchFamily="34" charset="0"/>
              </a:rPr>
              <a:t>for lighting,  shading, and planting</a:t>
            </a:r>
          </a:p>
        </p:txBody>
      </p:sp>
      <p:grpSp>
        <p:nvGrpSpPr>
          <p:cNvPr id="24" name="Group 23">
            <a:extLst>
              <a:ext uri="{FF2B5EF4-FFF2-40B4-BE49-F238E27FC236}">
                <a16:creationId xmlns:a16="http://schemas.microsoft.com/office/drawing/2014/main" id="{2AA22394-79C9-4419-A724-7870B33B0C79}"/>
              </a:ext>
            </a:extLst>
          </p:cNvPr>
          <p:cNvGrpSpPr/>
          <p:nvPr/>
        </p:nvGrpSpPr>
        <p:grpSpPr>
          <a:xfrm>
            <a:off x="76200" y="76200"/>
            <a:ext cx="9874732" cy="1204647"/>
            <a:chOff x="76200" y="76200"/>
            <a:chExt cx="9874732" cy="1204647"/>
          </a:xfrm>
        </p:grpSpPr>
        <p:grpSp>
          <p:nvGrpSpPr>
            <p:cNvPr id="25" name="object 2">
              <a:extLst>
                <a:ext uri="{FF2B5EF4-FFF2-40B4-BE49-F238E27FC236}">
                  <a16:creationId xmlns:a16="http://schemas.microsoft.com/office/drawing/2014/main" id="{F202C6CE-D95D-48AD-85C6-A4D6F1963058}"/>
                </a:ext>
              </a:extLst>
            </p:cNvPr>
            <p:cNvGrpSpPr/>
            <p:nvPr/>
          </p:nvGrpSpPr>
          <p:grpSpPr>
            <a:xfrm>
              <a:off x="76200" y="146857"/>
              <a:ext cx="9874732" cy="1133990"/>
              <a:chOff x="202692" y="312419"/>
              <a:chExt cx="9629775" cy="1133990"/>
            </a:xfrm>
          </p:grpSpPr>
          <p:sp>
            <p:nvSpPr>
              <p:cNvPr id="29" name="object 5">
                <a:extLst>
                  <a:ext uri="{FF2B5EF4-FFF2-40B4-BE49-F238E27FC236}">
                    <a16:creationId xmlns:a16="http://schemas.microsoft.com/office/drawing/2014/main" id="{7BBCC9A6-1F5C-47B0-8040-EAEEC756C58A}"/>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30" name="object 6">
                <a:extLst>
                  <a:ext uri="{FF2B5EF4-FFF2-40B4-BE49-F238E27FC236}">
                    <a16:creationId xmlns:a16="http://schemas.microsoft.com/office/drawing/2014/main" id="{F275C596-4F00-44B4-8D9D-D6827794ECBA}"/>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26" name="object 10">
              <a:extLst>
                <a:ext uri="{FF2B5EF4-FFF2-40B4-BE49-F238E27FC236}">
                  <a16:creationId xmlns:a16="http://schemas.microsoft.com/office/drawing/2014/main" id="{02B5B665-1A41-4F86-A8C9-8675DC06F348}"/>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27" name="object 3">
              <a:extLst>
                <a:ext uri="{FF2B5EF4-FFF2-40B4-BE49-F238E27FC236}">
                  <a16:creationId xmlns:a16="http://schemas.microsoft.com/office/drawing/2014/main" id="{43B90C6E-CF54-4118-AC4D-6FF4DE3ACB9E}"/>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28" name="Picture 27" descr="Icon&#10;&#10;Description automatically generated">
              <a:extLst>
                <a:ext uri="{FF2B5EF4-FFF2-40B4-BE49-F238E27FC236}">
                  <a16:creationId xmlns:a16="http://schemas.microsoft.com/office/drawing/2014/main" id="{F8A11886-4BB1-48B7-A738-51F0AA0754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grayscl/>
          </a:blip>
          <a:stretch>
            <a:fillRect/>
          </a:stretch>
        </p:blipFill>
        <p:spPr>
          <a:xfrm>
            <a:off x="3124201" y="601129"/>
            <a:ext cx="6781800" cy="7023582"/>
          </a:xfrm>
          <a:prstGeom prst="rect">
            <a:avLst/>
          </a:prstGeom>
        </p:spPr>
      </p:pic>
      <p:sp>
        <p:nvSpPr>
          <p:cNvPr id="11" name="object 11"/>
          <p:cNvSpPr txBox="1"/>
          <p:nvPr/>
        </p:nvSpPr>
        <p:spPr>
          <a:xfrm>
            <a:off x="4910522" y="1500143"/>
            <a:ext cx="3601652" cy="841577"/>
          </a:xfrm>
          <a:prstGeom prst="rect">
            <a:avLst/>
          </a:prstGeom>
          <a:effectLst>
            <a:glow rad="63500">
              <a:schemeClr val="accent1">
                <a:satMod val="175000"/>
                <a:alpha val="40000"/>
              </a:schemeClr>
            </a:glow>
            <a:outerShdw blurRad="165100" algn="tl" rotWithShape="0">
              <a:schemeClr val="bg1">
                <a:alpha val="95000"/>
              </a:schemeClr>
            </a:outerShdw>
          </a:effectLst>
        </p:spPr>
        <p:txBody>
          <a:bodyPr vert="horz" wrap="square" lIns="0" tIns="10478" rIns="0" bIns="0" rtlCol="0">
            <a:spAutoFit/>
          </a:bodyPr>
          <a:lstStyle/>
          <a:p>
            <a:pPr marL="10478">
              <a:spcBef>
                <a:spcPts val="83"/>
              </a:spcBef>
            </a:pPr>
            <a:r>
              <a:rPr lang="en-US" sz="5400" b="1" dirty="0">
                <a:solidFill>
                  <a:schemeClr val="tx1">
                    <a:lumMod val="50000"/>
                    <a:lumOff val="50000"/>
                  </a:schemeClr>
                </a:solidFill>
                <a:latin typeface="Century Gothic" panose="020B0502020202020204" pitchFamily="34" charset="0"/>
              </a:rPr>
              <a:t>APPROVED</a:t>
            </a:r>
            <a:endParaRPr sz="5400" b="1" dirty="0">
              <a:solidFill>
                <a:schemeClr val="tx1">
                  <a:lumMod val="50000"/>
                  <a:lumOff val="50000"/>
                </a:schemeClr>
              </a:solidFill>
              <a:latin typeface="Century Gothic" panose="020B0502020202020204" pitchFamily="34" charset="0"/>
            </a:endParaRPr>
          </a:p>
        </p:txBody>
      </p:sp>
      <p:sp>
        <p:nvSpPr>
          <p:cNvPr id="12" name="object 12"/>
          <p:cNvSpPr txBox="1"/>
          <p:nvPr/>
        </p:nvSpPr>
        <p:spPr>
          <a:xfrm>
            <a:off x="5426074" y="1281571"/>
            <a:ext cx="2570548" cy="379383"/>
          </a:xfrm>
          <a:prstGeom prst="rect">
            <a:avLst/>
          </a:prstGeom>
          <a:effectLst>
            <a:glow rad="63500">
              <a:schemeClr val="accent1">
                <a:satMod val="175000"/>
                <a:alpha val="40000"/>
              </a:schemeClr>
            </a:glow>
            <a:outerShdw blurRad="165100" algn="tl" rotWithShape="0">
              <a:schemeClr val="bg1">
                <a:alpha val="95000"/>
              </a:schemeClr>
            </a:outerShdw>
          </a:effectLst>
        </p:spPr>
        <p:txBody>
          <a:bodyPr vert="horz" wrap="square" lIns="0" tIns="9954" rIns="0" bIns="0" rtlCol="0">
            <a:spAutoFit/>
          </a:bodyPr>
          <a:lstStyle/>
          <a:p>
            <a:pPr marL="10478">
              <a:spcBef>
                <a:spcPts val="78"/>
              </a:spcBef>
              <a:tabLst>
                <a:tab pos="377190" algn="l"/>
                <a:tab pos="1315450" algn="l"/>
              </a:tabLst>
            </a:pPr>
            <a:r>
              <a:rPr lang="en-US" sz="2400" b="1" dirty="0">
                <a:solidFill>
                  <a:schemeClr val="tx1">
                    <a:lumMod val="50000"/>
                    <a:lumOff val="50000"/>
                  </a:schemeClr>
                </a:solidFill>
                <a:latin typeface="Century Gothic" panose="020B0502020202020204" pitchFamily="34" charset="0"/>
              </a:rPr>
              <a:t>THE DESIGNS ARE</a:t>
            </a:r>
            <a:endParaRPr sz="2400" b="1" dirty="0">
              <a:solidFill>
                <a:schemeClr val="tx1">
                  <a:lumMod val="50000"/>
                  <a:lumOff val="50000"/>
                </a:schemeClr>
              </a:solidFill>
              <a:latin typeface="Century Gothic" panose="020B0502020202020204" pitchFamily="34" charset="0"/>
            </a:endParaRPr>
          </a:p>
        </p:txBody>
      </p:sp>
      <p:sp>
        <p:nvSpPr>
          <p:cNvPr id="13" name="object 13"/>
          <p:cNvSpPr txBox="1"/>
          <p:nvPr/>
        </p:nvSpPr>
        <p:spPr>
          <a:xfrm>
            <a:off x="4891472" y="2636429"/>
            <a:ext cx="3679764" cy="841577"/>
          </a:xfrm>
          <a:prstGeom prst="rect">
            <a:avLst/>
          </a:prstGeom>
          <a:effectLst>
            <a:glow rad="63500">
              <a:schemeClr val="accent1">
                <a:satMod val="175000"/>
                <a:alpha val="40000"/>
              </a:schemeClr>
            </a:glow>
            <a:outerShdw blurRad="165100" algn="tl" rotWithShape="0">
              <a:schemeClr val="bg1">
                <a:alpha val="95000"/>
              </a:schemeClr>
            </a:outerShdw>
          </a:effectLst>
        </p:spPr>
        <p:txBody>
          <a:bodyPr vert="horz" wrap="square" lIns="0" tIns="10478" rIns="0" bIns="0" rtlCol="0">
            <a:spAutoFit/>
          </a:bodyPr>
          <a:lstStyle/>
          <a:p>
            <a:pPr marL="10478">
              <a:spcBef>
                <a:spcPts val="83"/>
              </a:spcBef>
            </a:pPr>
            <a:r>
              <a:rPr lang="en-US" sz="5400" b="1" dirty="0">
                <a:latin typeface="Century Gothic" panose="020B0502020202020204" pitchFamily="34" charset="0"/>
              </a:rPr>
              <a:t>IMPLEMENT</a:t>
            </a:r>
            <a:endParaRPr sz="5400" b="1" dirty="0">
              <a:latin typeface="Century Gothic" panose="020B0502020202020204" pitchFamily="34" charset="0"/>
              <a:cs typeface="Tahoma"/>
            </a:endParaRPr>
          </a:p>
        </p:txBody>
      </p:sp>
      <p:sp>
        <p:nvSpPr>
          <p:cNvPr id="14" name="object 14"/>
          <p:cNvSpPr txBox="1"/>
          <p:nvPr/>
        </p:nvSpPr>
        <p:spPr>
          <a:xfrm>
            <a:off x="5492148" y="2426134"/>
            <a:ext cx="2438400" cy="379383"/>
          </a:xfrm>
          <a:prstGeom prst="rect">
            <a:avLst/>
          </a:prstGeom>
          <a:effectLst>
            <a:glow rad="63500">
              <a:schemeClr val="accent1">
                <a:satMod val="175000"/>
                <a:alpha val="40000"/>
              </a:schemeClr>
            </a:glow>
            <a:outerShdw blurRad="165100" algn="tl" rotWithShape="0">
              <a:schemeClr val="bg1">
                <a:alpha val="95000"/>
              </a:schemeClr>
            </a:outerShdw>
          </a:effectLst>
        </p:spPr>
        <p:txBody>
          <a:bodyPr vert="horz" wrap="square" lIns="0" tIns="9954" rIns="0" bIns="0" rtlCol="0">
            <a:spAutoFit/>
          </a:bodyPr>
          <a:lstStyle/>
          <a:p>
            <a:pPr marL="10478">
              <a:spcBef>
                <a:spcPts val="78"/>
              </a:spcBef>
              <a:tabLst>
                <a:tab pos="542211" algn="l"/>
                <a:tab pos="1520285" algn="l"/>
              </a:tabLst>
            </a:pPr>
            <a:r>
              <a:rPr lang="en-US" sz="2400" b="1" dirty="0">
                <a:latin typeface="Century Gothic" panose="020B0502020202020204" pitchFamily="34" charset="0"/>
              </a:rPr>
              <a:t>NOW ITS TIME TO</a:t>
            </a:r>
            <a:endParaRPr sz="2400" b="1" dirty="0">
              <a:latin typeface="Century Gothic" panose="020B0502020202020204" pitchFamily="34" charset="0"/>
            </a:endParaRPr>
          </a:p>
        </p:txBody>
      </p:sp>
      <p:sp>
        <p:nvSpPr>
          <p:cNvPr id="15" name="object 15"/>
          <p:cNvSpPr txBox="1">
            <a:spLocks noGrp="1"/>
          </p:cNvSpPr>
          <p:nvPr>
            <p:ph sz="half" idx="2"/>
          </p:nvPr>
        </p:nvSpPr>
        <p:spPr>
          <a:xfrm>
            <a:off x="313776" y="1433532"/>
            <a:ext cx="2602243" cy="5558781"/>
          </a:xfrm>
          <a:prstGeom prst="rect">
            <a:avLst/>
          </a:prstGeom>
        </p:spPr>
        <p:txBody>
          <a:bodyPr vert="horz" wrap="square" lIns="0" tIns="11001" rIns="0" bIns="0" rtlCol="0">
            <a:spAutoFit/>
          </a:bodyPr>
          <a:lstStyle/>
          <a:p>
            <a:pPr marL="0" marR="137255" indent="0">
              <a:lnSpc>
                <a:spcPct val="100000"/>
              </a:lnSpc>
              <a:spcBef>
                <a:spcPts val="87"/>
              </a:spcBef>
              <a:buNone/>
            </a:pPr>
            <a:r>
              <a:rPr lang="en-US" sz="2000" b="1" dirty="0">
                <a:solidFill>
                  <a:schemeClr val="tx1"/>
                </a:solidFill>
                <a:latin typeface="Century Gothic" panose="020B0502020202020204" pitchFamily="34" charset="0"/>
              </a:rPr>
              <a:t>TxDOT Roadway Design Manual (2022):</a:t>
            </a:r>
          </a:p>
          <a:p>
            <a:pPr marL="0" marR="137255" indent="0">
              <a:lnSpc>
                <a:spcPct val="100000"/>
              </a:lnSpc>
              <a:spcBef>
                <a:spcPts val="87"/>
              </a:spcBef>
              <a:buNone/>
            </a:pPr>
            <a:endParaRPr lang="en-US" sz="1600" dirty="0">
              <a:solidFill>
                <a:schemeClr val="tx1"/>
              </a:solidFill>
              <a:latin typeface="Century Gothic" panose="020B0502020202020204" pitchFamily="34" charset="0"/>
            </a:endParaRPr>
          </a:p>
          <a:p>
            <a:pPr marL="0" marR="137255" indent="0">
              <a:lnSpc>
                <a:spcPct val="100000"/>
              </a:lnSpc>
              <a:spcBef>
                <a:spcPts val="87"/>
              </a:spcBef>
              <a:buNone/>
            </a:pPr>
            <a:r>
              <a:rPr lang="en-US" sz="1600" i="0" dirty="0">
                <a:solidFill>
                  <a:srgbClr val="000000"/>
                </a:solidFill>
                <a:effectLst/>
                <a:latin typeface="Century Gothic" panose="020B0502020202020204" pitchFamily="34" charset="0"/>
              </a:rPr>
              <a:t>“6.4.4.2 Shared Use Paths Adjacent to Roadways (</a:t>
            </a:r>
            <a:r>
              <a:rPr lang="en-US" sz="1600" i="0" dirty="0" err="1">
                <a:solidFill>
                  <a:srgbClr val="000000"/>
                </a:solidFill>
                <a:effectLst/>
                <a:latin typeface="Century Gothic" panose="020B0502020202020204" pitchFamily="34" charset="0"/>
              </a:rPr>
              <a:t>Sidepaths</a:t>
            </a:r>
            <a:r>
              <a:rPr lang="en-US" sz="1600" i="0" dirty="0">
                <a:solidFill>
                  <a:srgbClr val="000000"/>
                </a:solidFill>
                <a:effectLst/>
                <a:latin typeface="Century Gothic" panose="020B0502020202020204" pitchFamily="34" charset="0"/>
              </a:rPr>
              <a:t>):</a:t>
            </a:r>
          </a:p>
          <a:p>
            <a:pPr marL="0" marR="137255" indent="0">
              <a:lnSpc>
                <a:spcPct val="100000"/>
              </a:lnSpc>
              <a:spcBef>
                <a:spcPts val="87"/>
              </a:spcBef>
              <a:buNone/>
            </a:pPr>
            <a:endParaRPr lang="en-US" sz="1400" dirty="0">
              <a:solidFill>
                <a:srgbClr val="000000"/>
              </a:solidFill>
              <a:latin typeface="Century Gothic" panose="020B0502020202020204" pitchFamily="34" charset="0"/>
            </a:endParaRPr>
          </a:p>
          <a:p>
            <a:pPr marL="0" marR="137255" indent="0">
              <a:lnSpc>
                <a:spcPct val="100000"/>
              </a:lnSpc>
              <a:spcBef>
                <a:spcPts val="87"/>
              </a:spcBef>
              <a:buNone/>
            </a:pPr>
            <a:r>
              <a:rPr lang="en-US" sz="1400" dirty="0">
                <a:solidFill>
                  <a:srgbClr val="000000"/>
                </a:solidFill>
                <a:latin typeface="Century Gothic" panose="020B0502020202020204" pitchFamily="34" charset="0"/>
              </a:rPr>
              <a:t>A minimum shy space of 2-ft should be provided to intermittent (e.g. signs, streetlights, utility poles) and continuous (e.g. walls, railings, fences, barriers) </a:t>
            </a:r>
            <a:r>
              <a:rPr lang="en-US" sz="1400" b="1" dirty="0">
                <a:solidFill>
                  <a:srgbClr val="000000"/>
                </a:solidFill>
                <a:latin typeface="Century Gothic" panose="020B0502020202020204" pitchFamily="34" charset="0"/>
              </a:rPr>
              <a:t>vertical objects to minimize crash risks and increase the comfort of path users.</a:t>
            </a:r>
          </a:p>
          <a:p>
            <a:pPr marL="0" indent="0" algn="l">
              <a:buNone/>
            </a:pPr>
            <a:r>
              <a:rPr lang="en-US" sz="1400" b="0" i="0" dirty="0">
                <a:solidFill>
                  <a:srgbClr val="000000"/>
                </a:solidFill>
                <a:effectLst/>
                <a:latin typeface="Century Gothic" panose="020B0502020202020204" pitchFamily="34" charset="0"/>
              </a:rPr>
              <a:t>Separate paths can be used which are </a:t>
            </a:r>
            <a:r>
              <a:rPr lang="en-US" sz="1400" b="1" i="0" dirty="0">
                <a:solidFill>
                  <a:srgbClr val="000000"/>
                </a:solidFill>
                <a:effectLst/>
                <a:latin typeface="Century Gothic" panose="020B0502020202020204" pitchFamily="34" charset="0"/>
              </a:rPr>
              <a:t>physical separated from each other.</a:t>
            </a:r>
          </a:p>
          <a:p>
            <a:pPr marL="0" indent="0" algn="l">
              <a:buNone/>
            </a:pPr>
            <a:r>
              <a:rPr lang="en-US" sz="1400" b="1" i="0" dirty="0">
                <a:solidFill>
                  <a:srgbClr val="000000"/>
                </a:solidFill>
                <a:effectLst/>
                <a:latin typeface="Century Gothic" panose="020B0502020202020204" pitchFamily="34" charset="0"/>
              </a:rPr>
              <a:t>A separate bicycle facility type may be selected.”</a:t>
            </a:r>
          </a:p>
          <a:p>
            <a:pPr marL="0" marR="137255" indent="0">
              <a:lnSpc>
                <a:spcPct val="100000"/>
              </a:lnSpc>
              <a:spcBef>
                <a:spcPts val="87"/>
              </a:spcBef>
              <a:buNone/>
            </a:pPr>
            <a:endParaRPr sz="1600" dirty="0">
              <a:solidFill>
                <a:schemeClr val="tx1"/>
              </a:solidFill>
              <a:latin typeface="Century Gothic" panose="020B0502020202020204" pitchFamily="34" charset="0"/>
            </a:endParaRPr>
          </a:p>
        </p:txBody>
      </p:sp>
      <p:grpSp>
        <p:nvGrpSpPr>
          <p:cNvPr id="24" name="Group 23">
            <a:extLst>
              <a:ext uri="{FF2B5EF4-FFF2-40B4-BE49-F238E27FC236}">
                <a16:creationId xmlns:a16="http://schemas.microsoft.com/office/drawing/2014/main" id="{2AA22394-79C9-4419-A724-7870B33B0C79}"/>
              </a:ext>
            </a:extLst>
          </p:cNvPr>
          <p:cNvGrpSpPr/>
          <p:nvPr/>
        </p:nvGrpSpPr>
        <p:grpSpPr>
          <a:xfrm>
            <a:off x="76200" y="76200"/>
            <a:ext cx="9874732" cy="1204647"/>
            <a:chOff x="76200" y="76200"/>
            <a:chExt cx="9874732" cy="1204647"/>
          </a:xfrm>
        </p:grpSpPr>
        <p:grpSp>
          <p:nvGrpSpPr>
            <p:cNvPr id="25" name="object 2">
              <a:extLst>
                <a:ext uri="{FF2B5EF4-FFF2-40B4-BE49-F238E27FC236}">
                  <a16:creationId xmlns:a16="http://schemas.microsoft.com/office/drawing/2014/main" id="{F202C6CE-D95D-48AD-85C6-A4D6F1963058}"/>
                </a:ext>
              </a:extLst>
            </p:cNvPr>
            <p:cNvGrpSpPr/>
            <p:nvPr/>
          </p:nvGrpSpPr>
          <p:grpSpPr>
            <a:xfrm>
              <a:off x="76200" y="146857"/>
              <a:ext cx="9874732" cy="1133990"/>
              <a:chOff x="202692" y="312419"/>
              <a:chExt cx="9629775" cy="1133990"/>
            </a:xfrm>
          </p:grpSpPr>
          <p:sp>
            <p:nvSpPr>
              <p:cNvPr id="29" name="object 5">
                <a:extLst>
                  <a:ext uri="{FF2B5EF4-FFF2-40B4-BE49-F238E27FC236}">
                    <a16:creationId xmlns:a16="http://schemas.microsoft.com/office/drawing/2014/main" id="{7BBCC9A6-1F5C-47B0-8040-EAEEC756C58A}"/>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30" name="object 6">
                <a:extLst>
                  <a:ext uri="{FF2B5EF4-FFF2-40B4-BE49-F238E27FC236}">
                    <a16:creationId xmlns:a16="http://schemas.microsoft.com/office/drawing/2014/main" id="{F275C596-4F00-44B4-8D9D-D6827794ECBA}"/>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26" name="object 10">
              <a:extLst>
                <a:ext uri="{FF2B5EF4-FFF2-40B4-BE49-F238E27FC236}">
                  <a16:creationId xmlns:a16="http://schemas.microsoft.com/office/drawing/2014/main" id="{02B5B665-1A41-4F86-A8C9-8675DC06F348}"/>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27" name="object 3">
              <a:extLst>
                <a:ext uri="{FF2B5EF4-FFF2-40B4-BE49-F238E27FC236}">
                  <a16:creationId xmlns:a16="http://schemas.microsoft.com/office/drawing/2014/main" id="{43B90C6E-CF54-4118-AC4D-6FF4DE3ACB9E}"/>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28" name="Picture 27" descr="Icon&#10;&#10;Description automatically generated">
              <a:extLst>
                <a:ext uri="{FF2B5EF4-FFF2-40B4-BE49-F238E27FC236}">
                  <a16:creationId xmlns:a16="http://schemas.microsoft.com/office/drawing/2014/main" id="{F8A11886-4BB1-48B7-A738-51F0AA0754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cxnSp>
        <p:nvCxnSpPr>
          <p:cNvPr id="6" name="Connector: Elbow 5">
            <a:extLst>
              <a:ext uri="{FF2B5EF4-FFF2-40B4-BE49-F238E27FC236}">
                <a16:creationId xmlns:a16="http://schemas.microsoft.com/office/drawing/2014/main" id="{6D24E7BB-285C-4478-06E5-BDDDD4F0D8F2}"/>
              </a:ext>
            </a:extLst>
          </p:cNvPr>
          <p:cNvCxnSpPr/>
          <p:nvPr/>
        </p:nvCxnSpPr>
        <p:spPr>
          <a:xfrm flipV="1">
            <a:off x="2819400" y="3581400"/>
            <a:ext cx="5410200" cy="1676400"/>
          </a:xfrm>
          <a:prstGeom prst="bentConnector3">
            <a:avLst/>
          </a:prstGeom>
          <a:ln w="38100">
            <a:solidFill>
              <a:schemeClr val="bg1"/>
            </a:solidFill>
            <a:headEnd type="none"/>
            <a:tailEnd type="oval"/>
          </a:ln>
          <a:effectLst>
            <a:outerShdw blurRad="76200" dir="5400000" algn="t"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5CC16A4F-8A6E-46B4-848C-871C6BC0F7A6}"/>
              </a:ext>
            </a:extLst>
          </p:cNvPr>
          <p:cNvCxnSpPr>
            <a:cxnSpLocks/>
          </p:cNvCxnSpPr>
          <p:nvPr/>
        </p:nvCxnSpPr>
        <p:spPr>
          <a:xfrm>
            <a:off x="1969152" y="6125056"/>
            <a:ext cx="5422248" cy="213812"/>
          </a:xfrm>
          <a:prstGeom prst="bentConnector3">
            <a:avLst/>
          </a:prstGeom>
          <a:ln w="38100">
            <a:solidFill>
              <a:schemeClr val="bg1"/>
            </a:solidFill>
            <a:headEnd type="none"/>
            <a:tailEnd type="oval"/>
          </a:ln>
          <a:effectLst>
            <a:outerShdw blurRad="76200" dir="5400000" algn="t"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9324371D-64C6-9253-3EE5-074F1D773FE3}"/>
              </a:ext>
            </a:extLst>
          </p:cNvPr>
          <p:cNvCxnSpPr>
            <a:cxnSpLocks/>
          </p:cNvCxnSpPr>
          <p:nvPr/>
        </p:nvCxnSpPr>
        <p:spPr>
          <a:xfrm>
            <a:off x="2369545" y="6646828"/>
            <a:ext cx="7003055" cy="498170"/>
          </a:xfrm>
          <a:prstGeom prst="bentConnector3">
            <a:avLst/>
          </a:prstGeom>
          <a:ln w="38100">
            <a:solidFill>
              <a:schemeClr val="bg1"/>
            </a:solidFill>
            <a:headEnd type="none"/>
            <a:tailEnd type="oval"/>
          </a:ln>
          <a:effectLst>
            <a:outerShdw blurRad="76200" dir="5400000" algn="t"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059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81E315F-684F-46FD-84DE-0ECF70F57F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2400" y="702945"/>
            <a:ext cx="9758340" cy="5575781"/>
          </a:xfrm>
          <a:prstGeom prst="rect">
            <a:avLst/>
          </a:prstGeom>
        </p:spPr>
      </p:pic>
      <p:sp>
        <p:nvSpPr>
          <p:cNvPr id="16" name="TextBox 15"/>
          <p:cNvSpPr txBox="1"/>
          <p:nvPr/>
        </p:nvSpPr>
        <p:spPr>
          <a:xfrm>
            <a:off x="381000" y="1682447"/>
            <a:ext cx="7620000" cy="3539430"/>
          </a:xfrm>
          <a:prstGeom prst="rect">
            <a:avLst/>
          </a:prstGeom>
          <a:noFill/>
        </p:spPr>
        <p:txBody>
          <a:bodyPr wrap="square" rtlCol="0">
            <a:spAutoFit/>
          </a:bodyPr>
          <a:lstStyle/>
          <a:p>
            <a:r>
              <a:rPr lang="en-US" sz="6000" b="1"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THANK YOU!</a:t>
            </a:r>
          </a:p>
          <a:p>
            <a:endParaRPr lang="en-US" sz="20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a:p>
            <a:r>
              <a:rPr lang="en-US" sz="2400" b="1" dirty="0">
                <a:ln w="0"/>
                <a:solidFill>
                  <a:schemeClr val="bg1"/>
                </a:solidFill>
                <a:effectLst>
                  <a:outerShdw blurRad="38100" dist="19050" dir="2700000" algn="tl" rotWithShape="0">
                    <a:schemeClr val="tx1">
                      <a:lumMod val="50000"/>
                      <a:lumOff val="50000"/>
                      <a:alpha val="40000"/>
                    </a:schemeClr>
                  </a:outerShdw>
                </a:effectLst>
                <a:latin typeface="Century Gothic" panose="020B0502020202020204" pitchFamily="34" charset="0"/>
              </a:rPr>
              <a:t>For more information on Great Springs Project, </a:t>
            </a:r>
          </a:p>
          <a:p>
            <a:r>
              <a:rPr lang="en-US" sz="2400" b="1" dirty="0">
                <a:ln w="0"/>
                <a:solidFill>
                  <a:schemeClr val="bg1"/>
                </a:solidFill>
                <a:effectLst>
                  <a:outerShdw blurRad="38100" dist="19050" dir="2700000" algn="tl" rotWithShape="0">
                    <a:schemeClr val="tx1">
                      <a:lumMod val="50000"/>
                      <a:lumOff val="50000"/>
                      <a:alpha val="40000"/>
                    </a:schemeClr>
                  </a:outerShdw>
                </a:effectLst>
                <a:latin typeface="Century Gothic" panose="020B0502020202020204" pitchFamily="34" charset="0"/>
              </a:rPr>
              <a:t>including the Trails Plan, </a:t>
            </a:r>
          </a:p>
          <a:p>
            <a:r>
              <a:rPr lang="en-US" sz="2400" b="1" dirty="0">
                <a:ln w="0"/>
                <a:solidFill>
                  <a:schemeClr val="bg1"/>
                </a:solidFill>
                <a:effectLst>
                  <a:outerShdw blurRad="38100" dist="19050" dir="2700000" algn="tl" rotWithShape="0">
                    <a:schemeClr val="tx1">
                      <a:lumMod val="50000"/>
                      <a:lumOff val="50000"/>
                      <a:alpha val="40000"/>
                    </a:schemeClr>
                  </a:outerShdw>
                </a:effectLst>
                <a:latin typeface="Century Gothic" panose="020B0502020202020204" pitchFamily="34" charset="0"/>
              </a:rPr>
              <a:t>Economic Benefits Report, </a:t>
            </a:r>
          </a:p>
          <a:p>
            <a:r>
              <a:rPr lang="en-US" sz="2400" b="1" dirty="0">
                <a:ln w="0"/>
                <a:solidFill>
                  <a:schemeClr val="bg1"/>
                </a:solidFill>
                <a:effectLst>
                  <a:outerShdw blurRad="38100" dist="19050" dir="2700000" algn="tl" rotWithShape="0">
                    <a:schemeClr val="tx1">
                      <a:lumMod val="50000"/>
                      <a:lumOff val="50000"/>
                      <a:alpha val="40000"/>
                    </a:schemeClr>
                  </a:outerShdw>
                </a:effectLst>
                <a:latin typeface="Century Gothic" panose="020B0502020202020204" pitchFamily="34" charset="0"/>
              </a:rPr>
              <a:t>and to view an informational video, </a:t>
            </a:r>
          </a:p>
          <a:p>
            <a:r>
              <a:rPr lang="en-US" sz="2400" b="1" dirty="0">
                <a:ln w="0"/>
                <a:solidFill>
                  <a:schemeClr val="bg1"/>
                </a:solidFill>
                <a:effectLst>
                  <a:outerShdw blurRad="38100" dist="19050" dir="2700000" algn="tl" rotWithShape="0">
                    <a:schemeClr val="tx1">
                      <a:lumMod val="50000"/>
                      <a:lumOff val="50000"/>
                      <a:alpha val="40000"/>
                    </a:schemeClr>
                  </a:outerShdw>
                </a:effectLst>
                <a:latin typeface="Century Gothic" panose="020B0502020202020204" pitchFamily="34" charset="0"/>
              </a:rPr>
              <a:t>please visit our website at </a:t>
            </a:r>
            <a:r>
              <a:rPr lang="en-US" sz="2400" b="1" dirty="0">
                <a:ln w="0"/>
                <a:solidFill>
                  <a:schemeClr val="tx1">
                    <a:lumMod val="85000"/>
                    <a:lumOff val="15000"/>
                  </a:schemeClr>
                </a:solidFill>
                <a:effectLst>
                  <a:outerShdw blurRad="76200" dist="76200" dir="2700000" algn="tl" rotWithShape="0">
                    <a:schemeClr val="bg1">
                      <a:alpha val="74000"/>
                    </a:schemeClr>
                  </a:outerShdw>
                </a:effectLst>
                <a:latin typeface="Century Gothic" panose="020B0502020202020204" pitchFamily="34" charset="0"/>
              </a:rPr>
              <a:t>www.greatspringsproject.org </a:t>
            </a:r>
          </a:p>
        </p:txBody>
      </p:sp>
      <p:cxnSp>
        <p:nvCxnSpPr>
          <p:cNvPr id="4" name="Straight Connector 3">
            <a:extLst>
              <a:ext uri="{FF2B5EF4-FFF2-40B4-BE49-F238E27FC236}">
                <a16:creationId xmlns:a16="http://schemas.microsoft.com/office/drawing/2014/main" id="{5FA2F192-BA36-B049-B579-63AE63AF038F}"/>
              </a:ext>
            </a:extLst>
          </p:cNvPr>
          <p:cNvCxnSpPr>
            <a:cxnSpLocks/>
          </p:cNvCxnSpPr>
          <p:nvPr/>
        </p:nvCxnSpPr>
        <p:spPr>
          <a:xfrm>
            <a:off x="457200" y="2743200"/>
            <a:ext cx="66294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nvGrpSpPr>
          <p:cNvPr id="3" name="Group 2">
            <a:extLst>
              <a:ext uri="{FF2B5EF4-FFF2-40B4-BE49-F238E27FC236}">
                <a16:creationId xmlns:a16="http://schemas.microsoft.com/office/drawing/2014/main" id="{D305E96C-36ED-45DF-9210-125FD8007742}"/>
              </a:ext>
            </a:extLst>
          </p:cNvPr>
          <p:cNvGrpSpPr/>
          <p:nvPr/>
        </p:nvGrpSpPr>
        <p:grpSpPr>
          <a:xfrm>
            <a:off x="76200" y="76200"/>
            <a:ext cx="9874732" cy="1204647"/>
            <a:chOff x="76200" y="76200"/>
            <a:chExt cx="9874732" cy="1204647"/>
          </a:xfrm>
        </p:grpSpPr>
        <p:grpSp>
          <p:nvGrpSpPr>
            <p:cNvPr id="21" name="object 2">
              <a:extLst>
                <a:ext uri="{FF2B5EF4-FFF2-40B4-BE49-F238E27FC236}">
                  <a16:creationId xmlns:a16="http://schemas.microsoft.com/office/drawing/2014/main" id="{18707CF9-4F59-B246-A1E9-B066031C2B1D}"/>
                </a:ext>
              </a:extLst>
            </p:cNvPr>
            <p:cNvGrpSpPr/>
            <p:nvPr/>
          </p:nvGrpSpPr>
          <p:grpSpPr>
            <a:xfrm>
              <a:off x="76200" y="146857"/>
              <a:ext cx="9874732" cy="1133990"/>
              <a:chOff x="202692" y="312419"/>
              <a:chExt cx="9629775" cy="1133990"/>
            </a:xfrm>
          </p:grpSpPr>
          <p:sp>
            <p:nvSpPr>
              <p:cNvPr id="22" name="object 5">
                <a:extLst>
                  <a:ext uri="{FF2B5EF4-FFF2-40B4-BE49-F238E27FC236}">
                    <a16:creationId xmlns:a16="http://schemas.microsoft.com/office/drawing/2014/main" id="{56D737EE-1621-054A-8C6D-CC1EC65C306E}"/>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23" name="object 6">
                <a:extLst>
                  <a:ext uri="{FF2B5EF4-FFF2-40B4-BE49-F238E27FC236}">
                    <a16:creationId xmlns:a16="http://schemas.microsoft.com/office/drawing/2014/main" id="{10CFBE9A-635E-7C40-9319-01AA061C523D}"/>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24" name="object 10">
              <a:extLst>
                <a:ext uri="{FF2B5EF4-FFF2-40B4-BE49-F238E27FC236}">
                  <a16:creationId xmlns:a16="http://schemas.microsoft.com/office/drawing/2014/main" id="{B4522AF5-8227-634C-862C-E771CFB24F83}"/>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25" name="object 3">
              <a:extLst>
                <a:ext uri="{FF2B5EF4-FFF2-40B4-BE49-F238E27FC236}">
                  <a16:creationId xmlns:a16="http://schemas.microsoft.com/office/drawing/2014/main" id="{2D8DC2CB-0CCE-084E-8478-D4E5400AF21E}"/>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5" name="Picture 4" descr="Icon&#10;&#10;Description automatically generated">
              <a:extLst>
                <a:ext uri="{FF2B5EF4-FFF2-40B4-BE49-F238E27FC236}">
                  <a16:creationId xmlns:a16="http://schemas.microsoft.com/office/drawing/2014/main" id="{57E8BB0F-EA87-4211-8617-A4B34AA7BF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13" name="Rectangle 12">
            <a:extLst>
              <a:ext uri="{FF2B5EF4-FFF2-40B4-BE49-F238E27FC236}">
                <a16:creationId xmlns:a16="http://schemas.microsoft.com/office/drawing/2014/main" id="{C0362B82-7650-8DF7-8760-E7EEDDA3279B}"/>
              </a:ext>
            </a:extLst>
          </p:cNvPr>
          <p:cNvSpPr/>
          <p:nvPr/>
        </p:nvSpPr>
        <p:spPr>
          <a:xfrm>
            <a:off x="236346" y="6402421"/>
            <a:ext cx="9674394" cy="1077218"/>
          </a:xfrm>
          <a:prstGeom prst="rect">
            <a:avLst/>
          </a:prstGeom>
        </p:spPr>
        <p:txBody>
          <a:bodyPr wrap="square">
            <a:spAutoFit/>
          </a:bodyPr>
          <a:lstStyle/>
          <a:p>
            <a:pPr marR="1384" algn="just"/>
            <a:r>
              <a:rPr lang="en-US" sz="1600" b="1" spc="14" dirty="0">
                <a:solidFill>
                  <a:srgbClr val="00B050"/>
                </a:solidFill>
                <a:latin typeface="Century Gothic" panose="020B0502020202020204" pitchFamily="34" charset="0"/>
                <a:cs typeface="Calibri"/>
              </a:rPr>
              <a:t>Garry Merritt						Kenny </a:t>
            </a:r>
            <a:r>
              <a:rPr lang="en-US" sz="1600" b="1" spc="14" dirty="0" err="1">
                <a:solidFill>
                  <a:srgbClr val="00B050"/>
                </a:solidFill>
                <a:latin typeface="Century Gothic" panose="020B0502020202020204" pitchFamily="34" charset="0"/>
                <a:cs typeface="Calibri"/>
              </a:rPr>
              <a:t>Skrobanek</a:t>
            </a:r>
            <a:endParaRPr lang="en-US" sz="1600" b="1" spc="4" dirty="0">
              <a:solidFill>
                <a:srgbClr val="00B050"/>
              </a:solidFill>
              <a:latin typeface="Century Gothic" panose="020B0502020202020204" pitchFamily="34" charset="0"/>
              <a:cs typeface="Calibri"/>
            </a:endParaRPr>
          </a:p>
          <a:p>
            <a:pPr algn="just"/>
            <a:r>
              <a:rPr lang="en-US" sz="1600" b="1" spc="-4" dirty="0">
                <a:solidFill>
                  <a:srgbClr val="00B050"/>
                </a:solidFill>
                <a:latin typeface="Century Gothic" panose="020B0502020202020204" pitchFamily="34" charset="0"/>
                <a:cs typeface="Calibri"/>
              </a:rPr>
              <a:t>CEO							Trails &amp; Transportation Planner</a:t>
            </a:r>
          </a:p>
          <a:p>
            <a:pPr algn="just"/>
            <a:r>
              <a:rPr lang="en-US" sz="1600" b="1" spc="-4" dirty="0">
                <a:solidFill>
                  <a:srgbClr val="00B050"/>
                </a:solidFill>
                <a:latin typeface="Century Gothic" panose="020B0502020202020204" pitchFamily="34" charset="0"/>
                <a:cs typeface="Calibri"/>
                <a:hlinkClick r:id="rId4">
                  <a:extLst>
                    <a:ext uri="{A12FA001-AC4F-418D-AE19-62706E023703}">
                      <ahyp:hlinkClr xmlns:ahyp="http://schemas.microsoft.com/office/drawing/2018/hyperlinkcolor" val="tx"/>
                    </a:ext>
                  </a:extLst>
                </a:hlinkClick>
              </a:rPr>
              <a:t>garry@greatspringsproject.org</a:t>
            </a:r>
            <a:r>
              <a:rPr lang="en-US" sz="1600" b="1" spc="-4" dirty="0">
                <a:solidFill>
                  <a:srgbClr val="00B050"/>
                </a:solidFill>
                <a:latin typeface="Century Gothic" panose="020B0502020202020204" pitchFamily="34" charset="0"/>
                <a:cs typeface="Calibri"/>
              </a:rPr>
              <a:t>				</a:t>
            </a:r>
            <a:r>
              <a:rPr lang="en-US" sz="1600" b="1" spc="-4" dirty="0">
                <a:solidFill>
                  <a:srgbClr val="00B050"/>
                </a:solidFill>
                <a:latin typeface="Century Gothic" panose="020B0502020202020204" pitchFamily="34" charset="0"/>
                <a:cs typeface="Calibri"/>
                <a:hlinkClick r:id="rId5">
                  <a:extLst>
                    <a:ext uri="{A12FA001-AC4F-418D-AE19-62706E023703}">
                      <ahyp:hlinkClr xmlns:ahyp="http://schemas.microsoft.com/office/drawing/2018/hyperlinkcolor" val="tx"/>
                    </a:ext>
                  </a:extLst>
                </a:hlinkClick>
              </a:rPr>
              <a:t>Kenny@greatspringsproject.org</a:t>
            </a:r>
            <a:endParaRPr lang="en-US" sz="1600" b="1" spc="-4" dirty="0">
              <a:solidFill>
                <a:srgbClr val="00B050"/>
              </a:solidFill>
              <a:latin typeface="Century Gothic" panose="020B0502020202020204" pitchFamily="34" charset="0"/>
              <a:cs typeface="Calibri"/>
            </a:endParaRPr>
          </a:p>
          <a:p>
            <a:pPr algn="just"/>
            <a:r>
              <a:rPr lang="en-US" sz="1600" b="1" spc="-4" dirty="0">
                <a:solidFill>
                  <a:srgbClr val="00B050"/>
                </a:solidFill>
                <a:latin typeface="Century Gothic" panose="020B0502020202020204" pitchFamily="34" charset="0"/>
                <a:cs typeface="Calibri"/>
              </a:rPr>
              <a:t>(210) 260-9839						(512) 337-3850</a:t>
            </a:r>
          </a:p>
        </p:txBody>
      </p:sp>
    </p:spTree>
    <p:extLst>
      <p:ext uri="{BB962C8B-B14F-4D97-AF65-F5344CB8AC3E}">
        <p14:creationId xmlns:p14="http://schemas.microsoft.com/office/powerpoint/2010/main" val="975273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oogle Shape;497;p59" descr="Indigenous Cultures Institute – IndigenousCultures.org">
            <a:extLst>
              <a:ext uri="{FF2B5EF4-FFF2-40B4-BE49-F238E27FC236}">
                <a16:creationId xmlns:a16="http://schemas.microsoft.com/office/drawing/2014/main" id="{C624AF17-422F-CC68-AC2C-8347375EDAD6}"/>
              </a:ext>
            </a:extLst>
          </p:cNvPr>
          <p:cNvPicPr preferRelativeResize="0"/>
          <p:nvPr/>
        </p:nvPicPr>
        <p:blipFill rotWithShape="1">
          <a:blip r:embed="rId2" cstate="print">
            <a:alphaModFix/>
          </a:blip>
          <a:srcRect/>
          <a:stretch/>
        </p:blipFill>
        <p:spPr>
          <a:xfrm>
            <a:off x="2810874" y="3471029"/>
            <a:ext cx="2190087" cy="1505684"/>
          </a:xfrm>
          <a:prstGeom prst="rect">
            <a:avLst/>
          </a:prstGeom>
          <a:noFill/>
          <a:ln>
            <a:noFill/>
          </a:ln>
        </p:spPr>
      </p:pic>
      <p:grpSp>
        <p:nvGrpSpPr>
          <p:cNvPr id="2" name="Group 1">
            <a:extLst>
              <a:ext uri="{FF2B5EF4-FFF2-40B4-BE49-F238E27FC236}">
                <a16:creationId xmlns:a16="http://schemas.microsoft.com/office/drawing/2014/main" id="{FF92DC5B-E458-87BC-3013-256F9EE7610D}"/>
              </a:ext>
            </a:extLst>
          </p:cNvPr>
          <p:cNvGrpSpPr/>
          <p:nvPr/>
        </p:nvGrpSpPr>
        <p:grpSpPr>
          <a:xfrm>
            <a:off x="5057440" y="2044978"/>
            <a:ext cx="5000961" cy="5598894"/>
            <a:chOff x="4732559" y="1345235"/>
            <a:chExt cx="5426956" cy="6075823"/>
          </a:xfrm>
        </p:grpSpPr>
        <p:pic>
          <p:nvPicPr>
            <p:cNvPr id="3" name="object 2">
              <a:extLst>
                <a:ext uri="{FF2B5EF4-FFF2-40B4-BE49-F238E27FC236}">
                  <a16:creationId xmlns:a16="http://schemas.microsoft.com/office/drawing/2014/main" id="{DB994DBF-5EC1-4178-9939-4B6495A79A0B}"/>
                </a:ext>
              </a:extLst>
            </p:cNvPr>
            <p:cNvPicPr/>
            <p:nvPr/>
          </p:nvPicPr>
          <p:blipFill rotWithShape="1">
            <a:blip r:embed="rId3" cstate="print"/>
            <a:srcRect l="45858" t="14528"/>
            <a:stretch/>
          </p:blipFill>
          <p:spPr>
            <a:xfrm>
              <a:off x="4732559" y="1345235"/>
              <a:ext cx="5097239" cy="6075823"/>
            </a:xfrm>
            <a:prstGeom prst="rect">
              <a:avLst/>
            </a:prstGeom>
          </p:spPr>
        </p:pic>
        <p:grpSp>
          <p:nvGrpSpPr>
            <p:cNvPr id="4" name="Group 3">
              <a:extLst>
                <a:ext uri="{FF2B5EF4-FFF2-40B4-BE49-F238E27FC236}">
                  <a16:creationId xmlns:a16="http://schemas.microsoft.com/office/drawing/2014/main" id="{094F0824-AEFE-A0D4-EDAB-617EA658FF70}"/>
                </a:ext>
              </a:extLst>
            </p:cNvPr>
            <p:cNvGrpSpPr/>
            <p:nvPr/>
          </p:nvGrpSpPr>
          <p:grpSpPr>
            <a:xfrm>
              <a:off x="5674058" y="2923374"/>
              <a:ext cx="3201431" cy="3214751"/>
              <a:chOff x="5674058" y="2923374"/>
              <a:chExt cx="3201431" cy="3214751"/>
            </a:xfrm>
          </p:grpSpPr>
          <p:pic>
            <p:nvPicPr>
              <p:cNvPr id="13" name="Picture 12">
                <a:extLst>
                  <a:ext uri="{FF2B5EF4-FFF2-40B4-BE49-F238E27FC236}">
                    <a16:creationId xmlns:a16="http://schemas.microsoft.com/office/drawing/2014/main" id="{101316CE-4E4E-6AE3-66D7-69B74E35F4CB}"/>
                  </a:ext>
                </a:extLst>
              </p:cNvPr>
              <p:cNvPicPr>
                <a:picLocks noChangeAspect="1"/>
              </p:cNvPicPr>
              <p:nvPr/>
            </p:nvPicPr>
            <p:blipFill rotWithShape="1">
              <a:blip r:embed="rId4">
                <a:duotone>
                  <a:schemeClr val="accent6">
                    <a:shade val="45000"/>
                    <a:satMod val="135000"/>
                  </a:schemeClr>
                  <a:prstClr val="white"/>
                </a:duotone>
              </a:blip>
              <a:srcRect/>
              <a:stretch/>
            </p:blipFill>
            <p:spPr>
              <a:xfrm rot="5034443" flipH="1">
                <a:off x="5810634" y="4684492"/>
                <a:ext cx="1112846" cy="1385997"/>
              </a:xfrm>
              <a:prstGeom prst="rect">
                <a:avLst/>
              </a:prstGeom>
            </p:spPr>
          </p:pic>
          <p:pic>
            <p:nvPicPr>
              <p:cNvPr id="14" name="Picture 13">
                <a:extLst>
                  <a:ext uri="{FF2B5EF4-FFF2-40B4-BE49-F238E27FC236}">
                    <a16:creationId xmlns:a16="http://schemas.microsoft.com/office/drawing/2014/main" id="{6C1D4C5D-92CD-81DF-97B0-18147A84EB4F}"/>
                  </a:ext>
                </a:extLst>
              </p:cNvPr>
              <p:cNvPicPr>
                <a:picLocks noChangeAspect="1"/>
              </p:cNvPicPr>
              <p:nvPr/>
            </p:nvPicPr>
            <p:blipFill rotWithShape="1">
              <a:blip r:embed="rId4">
                <a:duotone>
                  <a:schemeClr val="accent6">
                    <a:shade val="45000"/>
                    <a:satMod val="135000"/>
                  </a:schemeClr>
                  <a:prstClr val="white"/>
                </a:duotone>
              </a:blip>
              <a:srcRect/>
              <a:stretch/>
            </p:blipFill>
            <p:spPr>
              <a:xfrm rot="3683308" flipH="1">
                <a:off x="7470008" y="2795602"/>
                <a:ext cx="1041106" cy="1296649"/>
              </a:xfrm>
              <a:prstGeom prst="rect">
                <a:avLst/>
              </a:prstGeom>
            </p:spPr>
          </p:pic>
          <p:pic>
            <p:nvPicPr>
              <p:cNvPr id="15" name="Picture 14">
                <a:extLst>
                  <a:ext uri="{FF2B5EF4-FFF2-40B4-BE49-F238E27FC236}">
                    <a16:creationId xmlns:a16="http://schemas.microsoft.com/office/drawing/2014/main" id="{E5B9AE91-F4D2-CE95-0007-351DA23709D9}"/>
                  </a:ext>
                </a:extLst>
              </p:cNvPr>
              <p:cNvPicPr>
                <a:picLocks noChangeAspect="1"/>
              </p:cNvPicPr>
              <p:nvPr/>
            </p:nvPicPr>
            <p:blipFill rotWithShape="1">
              <a:blip r:embed="rId4">
                <a:duotone>
                  <a:schemeClr val="accent6">
                    <a:shade val="45000"/>
                    <a:satMod val="135000"/>
                  </a:schemeClr>
                  <a:prstClr val="white"/>
                </a:duotone>
              </a:blip>
              <a:srcRect/>
              <a:stretch/>
            </p:blipFill>
            <p:spPr>
              <a:xfrm rot="14433606" flipH="1">
                <a:off x="7787962" y="2871311"/>
                <a:ext cx="968647" cy="1206406"/>
              </a:xfrm>
              <a:prstGeom prst="rect">
                <a:avLst/>
              </a:prstGeom>
            </p:spPr>
          </p:pic>
          <p:pic>
            <p:nvPicPr>
              <p:cNvPr id="16" name="Picture 15">
                <a:extLst>
                  <a:ext uri="{FF2B5EF4-FFF2-40B4-BE49-F238E27FC236}">
                    <a16:creationId xmlns:a16="http://schemas.microsoft.com/office/drawing/2014/main" id="{739C0DA4-E246-29E7-48EE-CAD0073AB93F}"/>
                  </a:ext>
                </a:extLst>
              </p:cNvPr>
              <p:cNvPicPr>
                <a:picLocks noChangeAspect="1"/>
              </p:cNvPicPr>
              <p:nvPr/>
            </p:nvPicPr>
            <p:blipFill rotWithShape="1">
              <a:blip r:embed="rId4">
                <a:duotone>
                  <a:schemeClr val="accent6">
                    <a:shade val="45000"/>
                    <a:satMod val="135000"/>
                  </a:schemeClr>
                  <a:prstClr val="white"/>
                </a:duotone>
              </a:blip>
              <a:srcRect/>
              <a:stretch/>
            </p:blipFill>
            <p:spPr>
              <a:xfrm rot="5034443" flipH="1">
                <a:off x="6841825" y="3871473"/>
                <a:ext cx="1019463" cy="1269693"/>
              </a:xfrm>
              <a:prstGeom prst="rect">
                <a:avLst/>
              </a:prstGeom>
            </p:spPr>
          </p:pic>
          <p:pic>
            <p:nvPicPr>
              <p:cNvPr id="17" name="Picture 16">
                <a:extLst>
                  <a:ext uri="{FF2B5EF4-FFF2-40B4-BE49-F238E27FC236}">
                    <a16:creationId xmlns:a16="http://schemas.microsoft.com/office/drawing/2014/main" id="{4433975F-0E7D-03EA-BEE9-19A87DB10208}"/>
                  </a:ext>
                </a:extLst>
              </p:cNvPr>
              <p:cNvPicPr>
                <a:picLocks noChangeAspect="1"/>
              </p:cNvPicPr>
              <p:nvPr/>
            </p:nvPicPr>
            <p:blipFill rotWithShape="1">
              <a:blip r:embed="rId4">
                <a:duotone>
                  <a:schemeClr val="accent6">
                    <a:shade val="45000"/>
                    <a:satMod val="135000"/>
                  </a:schemeClr>
                  <a:prstClr val="white"/>
                </a:duotone>
              </a:blip>
              <a:srcRect/>
              <a:stretch/>
            </p:blipFill>
            <p:spPr>
              <a:xfrm rot="15784741" flipH="1">
                <a:off x="7147440" y="3953684"/>
                <a:ext cx="948510" cy="1181326"/>
              </a:xfrm>
              <a:prstGeom prst="rect">
                <a:avLst/>
              </a:prstGeom>
            </p:spPr>
          </p:pic>
          <p:pic>
            <p:nvPicPr>
              <p:cNvPr id="18" name="Picture 17">
                <a:extLst>
                  <a:ext uri="{FF2B5EF4-FFF2-40B4-BE49-F238E27FC236}">
                    <a16:creationId xmlns:a16="http://schemas.microsoft.com/office/drawing/2014/main" id="{0FBD0ED7-DA72-4590-0FFE-7320B864F605}"/>
                  </a:ext>
                </a:extLst>
              </p:cNvPr>
              <p:cNvPicPr>
                <a:picLocks noChangeAspect="1"/>
              </p:cNvPicPr>
              <p:nvPr/>
            </p:nvPicPr>
            <p:blipFill rotWithShape="1">
              <a:blip r:embed="rId4">
                <a:duotone>
                  <a:schemeClr val="accent6">
                    <a:shade val="45000"/>
                    <a:satMod val="135000"/>
                  </a:schemeClr>
                  <a:prstClr val="white"/>
                </a:duotone>
              </a:blip>
              <a:srcRect/>
              <a:stretch/>
            </p:blipFill>
            <p:spPr>
              <a:xfrm rot="15745084" flipH="1">
                <a:off x="6030386" y="4888703"/>
                <a:ext cx="1112846" cy="1385997"/>
              </a:xfrm>
              <a:prstGeom prst="rect">
                <a:avLst/>
              </a:prstGeom>
            </p:spPr>
          </p:pic>
        </p:grpSp>
        <p:sp>
          <p:nvSpPr>
            <p:cNvPr id="5" name="Teardrop 4">
              <a:extLst>
                <a:ext uri="{FF2B5EF4-FFF2-40B4-BE49-F238E27FC236}">
                  <a16:creationId xmlns:a16="http://schemas.microsoft.com/office/drawing/2014/main" id="{0ADD4EA7-ABC7-B639-372A-671CB3FC553A}"/>
                </a:ext>
              </a:extLst>
            </p:cNvPr>
            <p:cNvSpPr/>
            <p:nvPr/>
          </p:nvSpPr>
          <p:spPr>
            <a:xfrm rot="18732422">
              <a:off x="7058609" y="4901734"/>
              <a:ext cx="227037" cy="226087"/>
            </a:xfrm>
            <a:prstGeom prst="teardrop">
              <a:avLst/>
            </a:prstGeom>
            <a:solidFill>
              <a:srgbClr val="059688"/>
            </a:solidFill>
            <a:ln w="38100">
              <a:solidFill>
                <a:srgbClr val="1F7C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4">
              <a:extLst>
                <a:ext uri="{FF2B5EF4-FFF2-40B4-BE49-F238E27FC236}">
                  <a16:creationId xmlns:a16="http://schemas.microsoft.com/office/drawing/2014/main" id="{E3004FBB-519A-0A91-FC84-52F5C9DD9608}"/>
                </a:ext>
              </a:extLst>
            </p:cNvPr>
            <p:cNvSpPr txBox="1"/>
            <p:nvPr/>
          </p:nvSpPr>
          <p:spPr>
            <a:xfrm>
              <a:off x="6019360" y="5921198"/>
              <a:ext cx="1602837" cy="198131"/>
            </a:xfrm>
            <a:prstGeom prst="rect">
              <a:avLst/>
            </a:prstGeom>
          </p:spPr>
          <p:txBody>
            <a:bodyPr vert="horz" wrap="square" lIns="0" tIns="13335" rIns="0" bIns="0" rtlCol="0">
              <a:spAutoFit/>
            </a:bodyPr>
            <a:lstStyle/>
            <a:p>
              <a:pPr marL="12700">
                <a:spcBef>
                  <a:spcPts val="105"/>
                </a:spcBef>
              </a:pPr>
              <a:r>
                <a:rPr sz="1200" b="1" dirty="0">
                  <a:solidFill>
                    <a:srgbClr val="1F7C6A"/>
                  </a:solidFill>
                  <a:latin typeface="Century Gothic" panose="020B0502020202020204" pitchFamily="34" charset="0"/>
                  <a:cs typeface="Calibri"/>
                </a:rPr>
                <a:t>San</a:t>
              </a:r>
              <a:r>
                <a:rPr sz="1200" b="1" spc="-50" dirty="0">
                  <a:solidFill>
                    <a:srgbClr val="1F7C6A"/>
                  </a:solidFill>
                  <a:latin typeface="Century Gothic" panose="020B0502020202020204" pitchFamily="34" charset="0"/>
                  <a:cs typeface="Calibri"/>
                </a:rPr>
                <a:t> </a:t>
              </a:r>
              <a:r>
                <a:rPr sz="1200" b="1" dirty="0">
                  <a:solidFill>
                    <a:srgbClr val="1F7C6A"/>
                  </a:solidFill>
                  <a:latin typeface="Century Gothic" panose="020B0502020202020204" pitchFamily="34" charset="0"/>
                  <a:cs typeface="Calibri"/>
                </a:rPr>
                <a:t>Antonio</a:t>
              </a:r>
              <a:r>
                <a:rPr sz="1200" b="1" spc="-25" dirty="0">
                  <a:solidFill>
                    <a:srgbClr val="1F7C6A"/>
                  </a:solidFill>
                  <a:latin typeface="Century Gothic" panose="020B0502020202020204" pitchFamily="34" charset="0"/>
                  <a:cs typeface="Calibri"/>
                </a:rPr>
                <a:t> </a:t>
              </a:r>
              <a:r>
                <a:rPr sz="1200" b="1" dirty="0">
                  <a:solidFill>
                    <a:srgbClr val="1F7C6A"/>
                  </a:solidFill>
                  <a:latin typeface="Century Gothic" panose="020B0502020202020204" pitchFamily="34" charset="0"/>
                  <a:cs typeface="Calibri"/>
                </a:rPr>
                <a:t>Springs</a:t>
              </a:r>
              <a:endParaRPr sz="1200" dirty="0">
                <a:solidFill>
                  <a:srgbClr val="1F7C6A"/>
                </a:solidFill>
                <a:latin typeface="Century Gothic" panose="020B0502020202020204" pitchFamily="34" charset="0"/>
                <a:cs typeface="Calibri"/>
              </a:endParaRPr>
            </a:p>
          </p:txBody>
        </p:sp>
        <p:sp>
          <p:nvSpPr>
            <p:cNvPr id="7" name="Teardrop 6">
              <a:extLst>
                <a:ext uri="{FF2B5EF4-FFF2-40B4-BE49-F238E27FC236}">
                  <a16:creationId xmlns:a16="http://schemas.microsoft.com/office/drawing/2014/main" id="{C6E4E8B2-3023-F09A-374E-4FB58BF832E2}"/>
                </a:ext>
              </a:extLst>
            </p:cNvPr>
            <p:cNvSpPr/>
            <p:nvPr/>
          </p:nvSpPr>
          <p:spPr>
            <a:xfrm rot="18732422">
              <a:off x="5770784" y="5919759"/>
              <a:ext cx="227037" cy="226087"/>
            </a:xfrm>
            <a:prstGeom prst="teardrop">
              <a:avLst/>
            </a:prstGeom>
            <a:solidFill>
              <a:srgbClr val="059688"/>
            </a:solidFill>
            <a:ln w="38100">
              <a:solidFill>
                <a:srgbClr val="1F7C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ACE2860F-5CC5-0BBA-0926-A4B8CC9DE73F}"/>
                </a:ext>
              </a:extLst>
            </p:cNvPr>
            <p:cNvSpPr/>
            <p:nvPr/>
          </p:nvSpPr>
          <p:spPr>
            <a:xfrm rot="18732422">
              <a:off x="7763402" y="4170540"/>
              <a:ext cx="227037" cy="226087"/>
            </a:xfrm>
            <a:prstGeom prst="teardrop">
              <a:avLst/>
            </a:prstGeom>
            <a:solidFill>
              <a:srgbClr val="059688"/>
            </a:solidFill>
            <a:ln w="38100">
              <a:solidFill>
                <a:srgbClr val="1F7C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a:extLst>
                <a:ext uri="{FF2B5EF4-FFF2-40B4-BE49-F238E27FC236}">
                  <a16:creationId xmlns:a16="http://schemas.microsoft.com/office/drawing/2014/main" id="{14803A8A-490A-43CF-8AD6-7C6EEBBDACFF}"/>
                </a:ext>
              </a:extLst>
            </p:cNvPr>
            <p:cNvSpPr/>
            <p:nvPr/>
          </p:nvSpPr>
          <p:spPr>
            <a:xfrm rot="18732422">
              <a:off x="8273441" y="2679650"/>
              <a:ext cx="227037" cy="226087"/>
            </a:xfrm>
            <a:prstGeom prst="teardrop">
              <a:avLst/>
            </a:prstGeom>
            <a:solidFill>
              <a:srgbClr val="059688"/>
            </a:solidFill>
            <a:ln w="38100">
              <a:solidFill>
                <a:srgbClr val="1F7C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4">
              <a:extLst>
                <a:ext uri="{FF2B5EF4-FFF2-40B4-BE49-F238E27FC236}">
                  <a16:creationId xmlns:a16="http://schemas.microsoft.com/office/drawing/2014/main" id="{FA6B4A3C-A993-113C-95DA-6A4EB86B438E}"/>
                </a:ext>
              </a:extLst>
            </p:cNvPr>
            <p:cNvSpPr txBox="1"/>
            <p:nvPr/>
          </p:nvSpPr>
          <p:spPr>
            <a:xfrm>
              <a:off x="8107387" y="4135946"/>
              <a:ext cx="1602837" cy="198131"/>
            </a:xfrm>
            <a:prstGeom prst="rect">
              <a:avLst/>
            </a:prstGeom>
          </p:spPr>
          <p:txBody>
            <a:bodyPr vert="horz" wrap="square" lIns="0" tIns="13335" rIns="0" bIns="0" rtlCol="0">
              <a:spAutoFit/>
            </a:bodyPr>
            <a:lstStyle/>
            <a:p>
              <a:pPr marL="12700">
                <a:spcBef>
                  <a:spcPts val="105"/>
                </a:spcBef>
              </a:pPr>
              <a:r>
                <a:rPr lang="en-US" sz="1200" b="1" dirty="0">
                  <a:solidFill>
                    <a:srgbClr val="1F7C6A"/>
                  </a:solidFill>
                  <a:latin typeface="Century Gothic" panose="020B0502020202020204" pitchFamily="34" charset="0"/>
                  <a:cs typeface="Calibri"/>
                </a:rPr>
                <a:t>San Marcos </a:t>
              </a:r>
              <a:r>
                <a:rPr sz="1200" b="1" dirty="0">
                  <a:solidFill>
                    <a:srgbClr val="1F7C6A"/>
                  </a:solidFill>
                  <a:latin typeface="Century Gothic" panose="020B0502020202020204" pitchFamily="34" charset="0"/>
                  <a:cs typeface="Calibri"/>
                </a:rPr>
                <a:t>Springs</a:t>
              </a:r>
              <a:endParaRPr sz="1200" dirty="0">
                <a:solidFill>
                  <a:srgbClr val="1F7C6A"/>
                </a:solidFill>
                <a:latin typeface="Century Gothic" panose="020B0502020202020204" pitchFamily="34" charset="0"/>
                <a:cs typeface="Calibri"/>
              </a:endParaRPr>
            </a:p>
          </p:txBody>
        </p:sp>
        <p:sp>
          <p:nvSpPr>
            <p:cNvPr id="11" name="object 4">
              <a:extLst>
                <a:ext uri="{FF2B5EF4-FFF2-40B4-BE49-F238E27FC236}">
                  <a16:creationId xmlns:a16="http://schemas.microsoft.com/office/drawing/2014/main" id="{0F065653-98E5-C8E3-D399-A7AED31FBB5E}"/>
                </a:ext>
              </a:extLst>
            </p:cNvPr>
            <p:cNvSpPr txBox="1"/>
            <p:nvPr/>
          </p:nvSpPr>
          <p:spPr>
            <a:xfrm>
              <a:off x="8556678" y="2598915"/>
              <a:ext cx="1602837" cy="198131"/>
            </a:xfrm>
            <a:prstGeom prst="rect">
              <a:avLst/>
            </a:prstGeom>
          </p:spPr>
          <p:txBody>
            <a:bodyPr vert="horz" wrap="square" lIns="0" tIns="13335" rIns="0" bIns="0" rtlCol="0">
              <a:spAutoFit/>
            </a:bodyPr>
            <a:lstStyle/>
            <a:p>
              <a:pPr marL="12700">
                <a:spcBef>
                  <a:spcPts val="105"/>
                </a:spcBef>
              </a:pPr>
              <a:r>
                <a:rPr lang="en-US" sz="1200" b="1" dirty="0">
                  <a:solidFill>
                    <a:srgbClr val="1F7C6A"/>
                  </a:solidFill>
                  <a:latin typeface="Century Gothic" panose="020B0502020202020204" pitchFamily="34" charset="0"/>
                  <a:cs typeface="Calibri"/>
                </a:rPr>
                <a:t>Barton </a:t>
              </a:r>
              <a:r>
                <a:rPr sz="1200" b="1" dirty="0">
                  <a:solidFill>
                    <a:srgbClr val="1F7C6A"/>
                  </a:solidFill>
                  <a:latin typeface="Century Gothic" panose="020B0502020202020204" pitchFamily="34" charset="0"/>
                  <a:cs typeface="Calibri"/>
                </a:rPr>
                <a:t>Springs</a:t>
              </a:r>
              <a:endParaRPr sz="1200" dirty="0">
                <a:solidFill>
                  <a:srgbClr val="1F7C6A"/>
                </a:solidFill>
                <a:latin typeface="Century Gothic" panose="020B0502020202020204" pitchFamily="34" charset="0"/>
                <a:cs typeface="Calibri"/>
              </a:endParaRPr>
            </a:p>
          </p:txBody>
        </p:sp>
        <p:sp>
          <p:nvSpPr>
            <p:cNvPr id="12" name="object 4">
              <a:extLst>
                <a:ext uri="{FF2B5EF4-FFF2-40B4-BE49-F238E27FC236}">
                  <a16:creationId xmlns:a16="http://schemas.microsoft.com/office/drawing/2014/main" id="{71F034C5-CB66-436F-0B79-B61FC6273997}"/>
                </a:ext>
              </a:extLst>
            </p:cNvPr>
            <p:cNvSpPr txBox="1"/>
            <p:nvPr/>
          </p:nvSpPr>
          <p:spPr>
            <a:xfrm>
              <a:off x="7388763" y="4907269"/>
              <a:ext cx="1602837" cy="198131"/>
            </a:xfrm>
            <a:prstGeom prst="rect">
              <a:avLst/>
            </a:prstGeom>
          </p:spPr>
          <p:txBody>
            <a:bodyPr vert="horz" wrap="square" lIns="0" tIns="13335" rIns="0" bIns="0" rtlCol="0">
              <a:spAutoFit/>
            </a:bodyPr>
            <a:lstStyle/>
            <a:p>
              <a:pPr marL="12700">
                <a:spcBef>
                  <a:spcPts val="105"/>
                </a:spcBef>
              </a:pPr>
              <a:r>
                <a:rPr lang="en-US" sz="1200" b="1" dirty="0">
                  <a:solidFill>
                    <a:srgbClr val="1F7C6A"/>
                  </a:solidFill>
                  <a:latin typeface="Century Gothic" panose="020B0502020202020204" pitchFamily="34" charset="0"/>
                  <a:cs typeface="Calibri"/>
                </a:rPr>
                <a:t>Comal </a:t>
              </a:r>
              <a:r>
                <a:rPr sz="1200" b="1" dirty="0">
                  <a:solidFill>
                    <a:srgbClr val="1F7C6A"/>
                  </a:solidFill>
                  <a:latin typeface="Century Gothic" panose="020B0502020202020204" pitchFamily="34" charset="0"/>
                  <a:cs typeface="Calibri"/>
                </a:rPr>
                <a:t>Springs</a:t>
              </a:r>
              <a:endParaRPr sz="1200" dirty="0">
                <a:solidFill>
                  <a:srgbClr val="1F7C6A"/>
                </a:solidFill>
                <a:latin typeface="Century Gothic" panose="020B0502020202020204" pitchFamily="34" charset="0"/>
                <a:cs typeface="Calibri"/>
              </a:endParaRPr>
            </a:p>
          </p:txBody>
        </p:sp>
      </p:grpSp>
      <p:grpSp>
        <p:nvGrpSpPr>
          <p:cNvPr id="23" name="Group 22">
            <a:extLst>
              <a:ext uri="{FF2B5EF4-FFF2-40B4-BE49-F238E27FC236}">
                <a16:creationId xmlns:a16="http://schemas.microsoft.com/office/drawing/2014/main" id="{4C4113FF-D1F3-4220-A80B-394B94353A4B}"/>
              </a:ext>
            </a:extLst>
          </p:cNvPr>
          <p:cNvGrpSpPr/>
          <p:nvPr/>
        </p:nvGrpSpPr>
        <p:grpSpPr>
          <a:xfrm>
            <a:off x="76200" y="76200"/>
            <a:ext cx="9874732" cy="1204647"/>
            <a:chOff x="76200" y="76200"/>
            <a:chExt cx="9874732" cy="1204647"/>
          </a:xfrm>
        </p:grpSpPr>
        <p:grpSp>
          <p:nvGrpSpPr>
            <p:cNvPr id="31" name="object 2">
              <a:extLst>
                <a:ext uri="{FF2B5EF4-FFF2-40B4-BE49-F238E27FC236}">
                  <a16:creationId xmlns:a16="http://schemas.microsoft.com/office/drawing/2014/main" id="{91725F7A-27AF-4612-AB97-5F1AF106AAB8}"/>
                </a:ext>
              </a:extLst>
            </p:cNvPr>
            <p:cNvGrpSpPr/>
            <p:nvPr/>
          </p:nvGrpSpPr>
          <p:grpSpPr>
            <a:xfrm>
              <a:off x="76200" y="146857"/>
              <a:ext cx="9874732" cy="1133990"/>
              <a:chOff x="202692" y="312419"/>
              <a:chExt cx="9629775" cy="1133990"/>
            </a:xfrm>
          </p:grpSpPr>
          <p:sp>
            <p:nvSpPr>
              <p:cNvPr id="35" name="object 5">
                <a:extLst>
                  <a:ext uri="{FF2B5EF4-FFF2-40B4-BE49-F238E27FC236}">
                    <a16:creationId xmlns:a16="http://schemas.microsoft.com/office/drawing/2014/main" id="{CDAE6465-2F47-4D60-8BB3-730ABD70E29E}"/>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36" name="object 6">
                <a:extLst>
                  <a:ext uri="{FF2B5EF4-FFF2-40B4-BE49-F238E27FC236}">
                    <a16:creationId xmlns:a16="http://schemas.microsoft.com/office/drawing/2014/main" id="{38889AEA-2C14-47C6-813C-DC72CFA683B3}"/>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32" name="object 10">
              <a:extLst>
                <a:ext uri="{FF2B5EF4-FFF2-40B4-BE49-F238E27FC236}">
                  <a16:creationId xmlns:a16="http://schemas.microsoft.com/office/drawing/2014/main" id="{6CE3C563-25B4-4709-AB55-BD3F115A9BF1}"/>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33" name="object 3">
              <a:extLst>
                <a:ext uri="{FF2B5EF4-FFF2-40B4-BE49-F238E27FC236}">
                  <a16:creationId xmlns:a16="http://schemas.microsoft.com/office/drawing/2014/main" id="{F5699802-4D1A-428C-9791-0923C71A315C}"/>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34" name="Picture 33" descr="Icon&#10;&#10;Description automatically generated">
              <a:extLst>
                <a:ext uri="{FF2B5EF4-FFF2-40B4-BE49-F238E27FC236}">
                  <a16:creationId xmlns:a16="http://schemas.microsoft.com/office/drawing/2014/main" id="{7207662A-6CF2-4C6A-94A6-D32A9B65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43" name="object 12">
            <a:extLst>
              <a:ext uri="{FF2B5EF4-FFF2-40B4-BE49-F238E27FC236}">
                <a16:creationId xmlns:a16="http://schemas.microsoft.com/office/drawing/2014/main" id="{4EF204CB-DB74-40C3-BBD7-74B654730673}"/>
              </a:ext>
            </a:extLst>
          </p:cNvPr>
          <p:cNvSpPr txBox="1"/>
          <p:nvPr/>
        </p:nvSpPr>
        <p:spPr>
          <a:xfrm>
            <a:off x="301479" y="1223649"/>
            <a:ext cx="6962110" cy="2489044"/>
          </a:xfrm>
          <a:prstGeom prst="rect">
            <a:avLst/>
          </a:prstGeom>
        </p:spPr>
        <p:txBody>
          <a:bodyPr vert="horz" wrap="square" lIns="0" tIns="178972" rIns="0" bIns="0" rtlCol="0">
            <a:spAutoFit/>
          </a:bodyPr>
          <a:lstStyle/>
          <a:p>
            <a:pPr marL="9224"/>
            <a:r>
              <a:rPr lang="en-US" sz="3000" b="1" dirty="0">
                <a:solidFill>
                  <a:srgbClr val="059688"/>
                </a:solidFill>
                <a:latin typeface="Century Gothic" panose="020B0502020202020204" pitchFamily="34" charset="0"/>
                <a:cs typeface="Calibri"/>
              </a:rPr>
              <a:t>An ancient story in a modern context </a:t>
            </a:r>
            <a:endParaRPr sz="3000" b="1" dirty="0">
              <a:solidFill>
                <a:srgbClr val="059688"/>
              </a:solidFill>
              <a:latin typeface="Century Gothic" panose="020B0502020202020204" pitchFamily="34" charset="0"/>
              <a:cs typeface="Calibri"/>
            </a:endParaRPr>
          </a:p>
          <a:p>
            <a:pPr marR="3689">
              <a:spcBef>
                <a:spcPts val="1200"/>
              </a:spcBef>
            </a:pPr>
            <a:r>
              <a:rPr lang="en-US" sz="2000" dirty="0">
                <a:latin typeface="Century Gothic" panose="020B0502020202020204" pitchFamily="34" charset="0"/>
                <a:cs typeface="Calibri"/>
              </a:rPr>
              <a:t>The estimated 4,000-year-old White Shaman mural in southwest Texas depicts a string of four symbols which some believe may be the four major springs along the Balcones Fault.</a:t>
            </a:r>
          </a:p>
          <a:p>
            <a:pPr marR="3689">
              <a:spcBef>
                <a:spcPts val="1200"/>
              </a:spcBef>
            </a:pPr>
            <a:endParaRPr lang="en-US" sz="2000" dirty="0">
              <a:latin typeface="Century Gothic" panose="020B0502020202020204" pitchFamily="34" charset="0"/>
              <a:cs typeface="Calibri"/>
            </a:endParaRPr>
          </a:p>
        </p:txBody>
      </p:sp>
      <p:grpSp>
        <p:nvGrpSpPr>
          <p:cNvPr id="46" name="Group 45">
            <a:extLst>
              <a:ext uri="{FF2B5EF4-FFF2-40B4-BE49-F238E27FC236}">
                <a16:creationId xmlns:a16="http://schemas.microsoft.com/office/drawing/2014/main" id="{AE5F51BD-3C7F-46F4-B912-D92B76B46FB9}"/>
              </a:ext>
            </a:extLst>
          </p:cNvPr>
          <p:cNvGrpSpPr/>
          <p:nvPr/>
        </p:nvGrpSpPr>
        <p:grpSpPr>
          <a:xfrm>
            <a:off x="339207" y="3746433"/>
            <a:ext cx="2298854" cy="3699434"/>
            <a:chOff x="994160" y="1012149"/>
            <a:chExt cx="2630312" cy="4232834"/>
          </a:xfrm>
        </p:grpSpPr>
        <p:pic>
          <p:nvPicPr>
            <p:cNvPr id="47" name="Picture 46">
              <a:extLst>
                <a:ext uri="{FF2B5EF4-FFF2-40B4-BE49-F238E27FC236}">
                  <a16:creationId xmlns:a16="http://schemas.microsoft.com/office/drawing/2014/main" id="{F2B77CEF-152C-437F-99E1-45A88CC9AE25}"/>
                </a:ext>
              </a:extLst>
            </p:cNvPr>
            <p:cNvPicPr>
              <a:picLocks noChangeAspect="1"/>
            </p:cNvPicPr>
            <p:nvPr/>
          </p:nvPicPr>
          <p:blipFill rotWithShape="1">
            <a:blip r:embed="rId6"/>
            <a:srcRect l="13801" b="6483"/>
            <a:stretch/>
          </p:blipFill>
          <p:spPr>
            <a:xfrm>
              <a:off x="994160" y="1012149"/>
              <a:ext cx="2630312" cy="4232834"/>
            </a:xfrm>
            <a:prstGeom prst="rect">
              <a:avLst/>
            </a:prstGeom>
            <a:ln>
              <a:solidFill>
                <a:schemeClr val="accent4">
                  <a:lumMod val="50000"/>
                </a:schemeClr>
              </a:solidFill>
            </a:ln>
          </p:spPr>
        </p:pic>
        <p:sp>
          <p:nvSpPr>
            <p:cNvPr id="56" name="Oval 55">
              <a:extLst>
                <a:ext uri="{FF2B5EF4-FFF2-40B4-BE49-F238E27FC236}">
                  <a16:creationId xmlns:a16="http://schemas.microsoft.com/office/drawing/2014/main" id="{3B10643B-01C3-445D-9F63-54549CDE648D}"/>
                </a:ext>
              </a:extLst>
            </p:cNvPr>
            <p:cNvSpPr/>
            <p:nvPr/>
          </p:nvSpPr>
          <p:spPr>
            <a:xfrm>
              <a:off x="2735412" y="2959770"/>
              <a:ext cx="464988" cy="460128"/>
            </a:xfrm>
            <a:prstGeom prst="ellipse">
              <a:avLst/>
            </a:prstGeom>
            <a:noFill/>
            <a:ln w="38100">
              <a:solidFill>
                <a:srgbClr val="0596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ECB8668A-33D6-4AED-BF89-286D9A2DEB40}"/>
                </a:ext>
              </a:extLst>
            </p:cNvPr>
            <p:cNvSpPr/>
            <p:nvPr/>
          </p:nvSpPr>
          <p:spPr>
            <a:xfrm>
              <a:off x="2918620" y="3560654"/>
              <a:ext cx="464988" cy="460128"/>
            </a:xfrm>
            <a:prstGeom prst="ellipse">
              <a:avLst/>
            </a:prstGeom>
            <a:noFill/>
            <a:ln w="38100">
              <a:solidFill>
                <a:srgbClr val="0596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1A8BB20-27B5-4B1B-8AF6-3251D4978607}"/>
                </a:ext>
              </a:extLst>
            </p:cNvPr>
            <p:cNvSpPr/>
            <p:nvPr/>
          </p:nvSpPr>
          <p:spPr>
            <a:xfrm>
              <a:off x="2897286" y="4173570"/>
              <a:ext cx="464988" cy="460128"/>
            </a:xfrm>
            <a:prstGeom prst="ellipse">
              <a:avLst/>
            </a:prstGeom>
            <a:noFill/>
            <a:ln w="38100">
              <a:solidFill>
                <a:srgbClr val="0596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DB9F4C1D-6A23-4387-BE01-074EA7557CD2}"/>
                </a:ext>
              </a:extLst>
            </p:cNvPr>
            <p:cNvSpPr/>
            <p:nvPr/>
          </p:nvSpPr>
          <p:spPr>
            <a:xfrm>
              <a:off x="2442816" y="4545846"/>
              <a:ext cx="464988" cy="460128"/>
            </a:xfrm>
            <a:prstGeom prst="ellipse">
              <a:avLst/>
            </a:prstGeom>
            <a:noFill/>
            <a:ln w="38100">
              <a:solidFill>
                <a:srgbClr val="0596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Connector 59">
            <a:extLst>
              <a:ext uri="{FF2B5EF4-FFF2-40B4-BE49-F238E27FC236}">
                <a16:creationId xmlns:a16="http://schemas.microsoft.com/office/drawing/2014/main" id="{4D77C401-2DF5-45E8-9C75-BECAA7ABEE8C}"/>
              </a:ext>
            </a:extLst>
          </p:cNvPr>
          <p:cNvCxnSpPr>
            <a:cxnSpLocks/>
            <a:stCxn id="56" idx="6"/>
            <a:endCxn id="9" idx="4"/>
          </p:cNvCxnSpPr>
          <p:nvPr/>
        </p:nvCxnSpPr>
        <p:spPr>
          <a:xfrm flipV="1">
            <a:off x="2267429" y="3456301"/>
            <a:ext cx="6087279" cy="2193397"/>
          </a:xfrm>
          <a:prstGeom prst="line">
            <a:avLst/>
          </a:prstGeom>
          <a:ln>
            <a:solidFill>
              <a:srgbClr val="059688"/>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61" name="Straight Connector 60">
            <a:extLst>
              <a:ext uri="{FF2B5EF4-FFF2-40B4-BE49-F238E27FC236}">
                <a16:creationId xmlns:a16="http://schemas.microsoft.com/office/drawing/2014/main" id="{E3FBB8B1-B0C9-47D9-8C0B-32494D959644}"/>
              </a:ext>
            </a:extLst>
          </p:cNvPr>
          <p:cNvCxnSpPr>
            <a:cxnSpLocks/>
            <a:stCxn id="57" idx="6"/>
            <a:endCxn id="8" idx="4"/>
          </p:cNvCxnSpPr>
          <p:nvPr/>
        </p:nvCxnSpPr>
        <p:spPr>
          <a:xfrm flipV="1">
            <a:off x="2427550" y="4830162"/>
            <a:ext cx="5457155" cy="1344699"/>
          </a:xfrm>
          <a:prstGeom prst="line">
            <a:avLst/>
          </a:prstGeom>
          <a:ln>
            <a:solidFill>
              <a:srgbClr val="059688"/>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62" name="Straight Connector 61">
            <a:extLst>
              <a:ext uri="{FF2B5EF4-FFF2-40B4-BE49-F238E27FC236}">
                <a16:creationId xmlns:a16="http://schemas.microsoft.com/office/drawing/2014/main" id="{41F896EA-29B5-499B-B6B9-07585C02A3F4}"/>
              </a:ext>
            </a:extLst>
          </p:cNvPr>
          <p:cNvCxnSpPr>
            <a:cxnSpLocks/>
            <a:stCxn id="58" idx="6"/>
            <a:endCxn id="5" idx="5"/>
          </p:cNvCxnSpPr>
          <p:nvPr/>
        </p:nvCxnSpPr>
        <p:spPr>
          <a:xfrm flipV="1">
            <a:off x="2408904" y="5431780"/>
            <a:ext cx="4792354" cy="1278761"/>
          </a:xfrm>
          <a:prstGeom prst="line">
            <a:avLst/>
          </a:prstGeom>
          <a:ln>
            <a:solidFill>
              <a:srgbClr val="059688"/>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63" name="Straight Connector 62">
            <a:extLst>
              <a:ext uri="{FF2B5EF4-FFF2-40B4-BE49-F238E27FC236}">
                <a16:creationId xmlns:a16="http://schemas.microsoft.com/office/drawing/2014/main" id="{4C69A81B-F217-4C83-9B94-5145E3F851F5}"/>
              </a:ext>
            </a:extLst>
          </p:cNvPr>
          <p:cNvCxnSpPr>
            <a:cxnSpLocks/>
            <a:stCxn id="59" idx="5"/>
            <a:endCxn id="7" idx="5"/>
          </p:cNvCxnSpPr>
          <p:nvPr/>
        </p:nvCxnSpPr>
        <p:spPr>
          <a:xfrm flipV="1">
            <a:off x="1952189" y="6369894"/>
            <a:ext cx="4062333" cy="808190"/>
          </a:xfrm>
          <a:prstGeom prst="line">
            <a:avLst/>
          </a:prstGeom>
          <a:ln>
            <a:solidFill>
              <a:srgbClr val="059688"/>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743164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94" name="Google Shape;494;p59"/>
          <p:cNvPicPr preferRelativeResize="0"/>
          <p:nvPr/>
        </p:nvPicPr>
        <p:blipFill rotWithShape="1">
          <a:blip r:embed="rId3">
            <a:alphaModFix/>
          </a:blip>
          <a:srcRect l="5082" t="4432" r="7879" b="1889"/>
          <a:stretch/>
        </p:blipFill>
        <p:spPr>
          <a:xfrm>
            <a:off x="5456546" y="1276523"/>
            <a:ext cx="4455968" cy="6191078"/>
          </a:xfrm>
          <a:prstGeom prst="rect">
            <a:avLst/>
          </a:prstGeom>
          <a:noFill/>
          <a:ln>
            <a:noFill/>
          </a:ln>
        </p:spPr>
      </p:pic>
      <p:pic>
        <p:nvPicPr>
          <p:cNvPr id="495" name="Google Shape;495;p59"/>
          <p:cNvPicPr preferRelativeResize="0"/>
          <p:nvPr/>
        </p:nvPicPr>
        <p:blipFill rotWithShape="1">
          <a:blip r:embed="rId4">
            <a:alphaModFix/>
          </a:blip>
          <a:srcRect/>
          <a:stretch/>
        </p:blipFill>
        <p:spPr>
          <a:xfrm>
            <a:off x="216149" y="4437926"/>
            <a:ext cx="5136238" cy="3132450"/>
          </a:xfrm>
          <a:prstGeom prst="rect">
            <a:avLst/>
          </a:prstGeom>
          <a:noFill/>
          <a:ln>
            <a:noFill/>
          </a:ln>
        </p:spPr>
      </p:pic>
      <p:pic>
        <p:nvPicPr>
          <p:cNvPr id="496" name="Google Shape;496;p59"/>
          <p:cNvPicPr preferRelativeResize="0"/>
          <p:nvPr/>
        </p:nvPicPr>
        <p:blipFill rotWithShape="1">
          <a:blip r:embed="rId5">
            <a:alphaModFix/>
          </a:blip>
          <a:srcRect/>
          <a:stretch/>
        </p:blipFill>
        <p:spPr>
          <a:xfrm>
            <a:off x="4037820" y="3048000"/>
            <a:ext cx="1809867" cy="1809867"/>
          </a:xfrm>
          <a:prstGeom prst="rect">
            <a:avLst/>
          </a:prstGeom>
          <a:noFill/>
          <a:ln>
            <a:noFill/>
          </a:ln>
        </p:spPr>
      </p:pic>
      <p:grpSp>
        <p:nvGrpSpPr>
          <p:cNvPr id="11" name="Group 10">
            <a:extLst>
              <a:ext uri="{FF2B5EF4-FFF2-40B4-BE49-F238E27FC236}">
                <a16:creationId xmlns:a16="http://schemas.microsoft.com/office/drawing/2014/main" id="{E3807A37-E878-4B18-AB65-C45C75AFA583}"/>
              </a:ext>
            </a:extLst>
          </p:cNvPr>
          <p:cNvGrpSpPr/>
          <p:nvPr/>
        </p:nvGrpSpPr>
        <p:grpSpPr>
          <a:xfrm>
            <a:off x="76200" y="76200"/>
            <a:ext cx="9874732" cy="1204647"/>
            <a:chOff x="76200" y="76200"/>
            <a:chExt cx="9874732" cy="1204647"/>
          </a:xfrm>
        </p:grpSpPr>
        <p:grpSp>
          <p:nvGrpSpPr>
            <p:cNvPr id="12" name="object 2">
              <a:extLst>
                <a:ext uri="{FF2B5EF4-FFF2-40B4-BE49-F238E27FC236}">
                  <a16:creationId xmlns:a16="http://schemas.microsoft.com/office/drawing/2014/main" id="{C8A83A2B-D697-469B-82CF-ED7C22CF6060}"/>
                </a:ext>
              </a:extLst>
            </p:cNvPr>
            <p:cNvGrpSpPr/>
            <p:nvPr/>
          </p:nvGrpSpPr>
          <p:grpSpPr>
            <a:xfrm>
              <a:off x="76200" y="146857"/>
              <a:ext cx="9874732" cy="1133990"/>
              <a:chOff x="202692" y="312419"/>
              <a:chExt cx="9629775" cy="1133990"/>
            </a:xfrm>
          </p:grpSpPr>
          <p:sp>
            <p:nvSpPr>
              <p:cNvPr id="16" name="object 5">
                <a:extLst>
                  <a:ext uri="{FF2B5EF4-FFF2-40B4-BE49-F238E27FC236}">
                    <a16:creationId xmlns:a16="http://schemas.microsoft.com/office/drawing/2014/main" id="{A4594162-564C-4D1D-9F6D-392199CDEA49}"/>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17" name="object 6">
                <a:extLst>
                  <a:ext uri="{FF2B5EF4-FFF2-40B4-BE49-F238E27FC236}">
                    <a16:creationId xmlns:a16="http://schemas.microsoft.com/office/drawing/2014/main" id="{00313120-5615-4E47-A4F1-D45C78FAD51C}"/>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13" name="object 10">
              <a:extLst>
                <a:ext uri="{FF2B5EF4-FFF2-40B4-BE49-F238E27FC236}">
                  <a16:creationId xmlns:a16="http://schemas.microsoft.com/office/drawing/2014/main" id="{45BE1031-7680-465D-8233-DDF770B346EF}"/>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14" name="object 3">
              <a:extLst>
                <a:ext uri="{FF2B5EF4-FFF2-40B4-BE49-F238E27FC236}">
                  <a16:creationId xmlns:a16="http://schemas.microsoft.com/office/drawing/2014/main" id="{87447C4A-2D7A-43C1-B45B-3EA2B6B33D8A}"/>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15" name="Picture 14" descr="Icon&#10;&#10;Description automatically generated">
              <a:extLst>
                <a:ext uri="{FF2B5EF4-FFF2-40B4-BE49-F238E27FC236}">
                  <a16:creationId xmlns:a16="http://schemas.microsoft.com/office/drawing/2014/main" id="{D42480D3-8686-4573-9262-6D0C91D113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19" name="object 12">
            <a:extLst>
              <a:ext uri="{FF2B5EF4-FFF2-40B4-BE49-F238E27FC236}">
                <a16:creationId xmlns:a16="http://schemas.microsoft.com/office/drawing/2014/main" id="{BFAFE4F0-F1F7-C72B-496A-4DE92EB837D6}"/>
              </a:ext>
            </a:extLst>
          </p:cNvPr>
          <p:cNvSpPr txBox="1"/>
          <p:nvPr/>
        </p:nvSpPr>
        <p:spPr>
          <a:xfrm>
            <a:off x="228600" y="1223649"/>
            <a:ext cx="5867400" cy="642385"/>
          </a:xfrm>
          <a:prstGeom prst="rect">
            <a:avLst/>
          </a:prstGeom>
        </p:spPr>
        <p:txBody>
          <a:bodyPr vert="horz" wrap="square" lIns="0" tIns="178972" rIns="0" bIns="0" rtlCol="0">
            <a:spAutoFit/>
          </a:bodyPr>
          <a:lstStyle/>
          <a:p>
            <a:pPr marL="66008" marR="138827"/>
            <a:r>
              <a:rPr lang="en-US" sz="3000" b="1" spc="4" dirty="0">
                <a:solidFill>
                  <a:srgbClr val="059587"/>
                </a:solidFill>
                <a:latin typeface="Century Gothic" panose="020B0502020202020204" pitchFamily="34" charset="0"/>
                <a:cs typeface="Tahoma"/>
              </a:rPr>
              <a:t>To Preserve Our Heritage</a:t>
            </a:r>
          </a:p>
        </p:txBody>
      </p:sp>
      <p:sp>
        <p:nvSpPr>
          <p:cNvPr id="21" name="object 7">
            <a:extLst>
              <a:ext uri="{FF2B5EF4-FFF2-40B4-BE49-F238E27FC236}">
                <a16:creationId xmlns:a16="http://schemas.microsoft.com/office/drawing/2014/main" id="{3088A117-2C19-35FD-22D0-0161820DAF9F}"/>
              </a:ext>
            </a:extLst>
          </p:cNvPr>
          <p:cNvSpPr txBox="1"/>
          <p:nvPr/>
        </p:nvSpPr>
        <p:spPr>
          <a:xfrm>
            <a:off x="304800" y="2041526"/>
            <a:ext cx="5038973" cy="317558"/>
          </a:xfrm>
          <a:prstGeom prst="rect">
            <a:avLst/>
          </a:prstGeom>
        </p:spPr>
        <p:txBody>
          <a:bodyPr vert="horz" wrap="square" lIns="0" tIns="9687" rIns="0" bIns="0" rtlCol="0">
            <a:spAutoFit/>
          </a:bodyPr>
          <a:lstStyle/>
          <a:p>
            <a:pPr marR="3689">
              <a:spcBef>
                <a:spcPts val="1200"/>
              </a:spcBef>
            </a:pPr>
            <a:r>
              <a:rPr lang="en-US" sz="2000" b="1" dirty="0">
                <a:solidFill>
                  <a:srgbClr val="51C5B4"/>
                </a:solidFill>
                <a:latin typeface="Century Gothic" panose="020B0502020202020204" pitchFamily="34" charset="0"/>
                <a:cs typeface="Calibri"/>
              </a:rPr>
              <a:t>Connecting the region’s share heritage</a:t>
            </a:r>
          </a:p>
        </p:txBody>
      </p:sp>
      <p:sp>
        <p:nvSpPr>
          <p:cNvPr id="5" name="TextBox 4">
            <a:extLst>
              <a:ext uri="{FF2B5EF4-FFF2-40B4-BE49-F238E27FC236}">
                <a16:creationId xmlns:a16="http://schemas.microsoft.com/office/drawing/2014/main" id="{9E28EFCC-0B62-2C6D-00A8-64FF10A7A039}"/>
              </a:ext>
            </a:extLst>
          </p:cNvPr>
          <p:cNvSpPr txBox="1"/>
          <p:nvPr/>
        </p:nvSpPr>
        <p:spPr>
          <a:xfrm>
            <a:off x="286073" y="2577878"/>
            <a:ext cx="5029200" cy="1077218"/>
          </a:xfrm>
          <a:prstGeom prst="rect">
            <a:avLst/>
          </a:prstGeom>
          <a:noFill/>
        </p:spPr>
        <p:txBody>
          <a:bodyPr wrap="square">
            <a:spAutoFit/>
          </a:bodyPr>
          <a:lstStyle/>
          <a:p>
            <a:pPr marR="3689">
              <a:spcBef>
                <a:spcPts val="1200"/>
              </a:spcBef>
            </a:pPr>
            <a:r>
              <a:rPr lang="en-US" sz="1600" dirty="0">
                <a:latin typeface="Century Gothic" panose="020B0502020202020204" pitchFamily="34" charset="0"/>
                <a:cs typeface="Calibri"/>
              </a:rPr>
              <a:t>El Camino Real de </a:t>
            </a:r>
            <a:r>
              <a:rPr lang="en-US" sz="1600" dirty="0" err="1">
                <a:latin typeface="Century Gothic" panose="020B0502020202020204" pitchFamily="34" charset="0"/>
                <a:cs typeface="Calibri"/>
              </a:rPr>
              <a:t>los</a:t>
            </a:r>
            <a:r>
              <a:rPr lang="en-US" sz="1600" dirty="0">
                <a:latin typeface="Century Gothic" panose="020B0502020202020204" pitchFamily="34" charset="0"/>
                <a:cs typeface="Calibri"/>
              </a:rPr>
              <a:t> Tejas stretches from Mexico to Louisiana traversing through Texas including along Great Springs Project conservation corridor.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21" name="Google Shape;470;p57">
            <a:extLst>
              <a:ext uri="{FF2B5EF4-FFF2-40B4-BE49-F238E27FC236}">
                <a16:creationId xmlns:a16="http://schemas.microsoft.com/office/drawing/2014/main" id="{C714E592-EE51-0FF2-0D5E-6E96422EE00E}"/>
              </a:ext>
            </a:extLst>
          </p:cNvPr>
          <p:cNvPicPr preferRelativeResize="0"/>
          <p:nvPr/>
        </p:nvPicPr>
        <p:blipFill rotWithShape="1">
          <a:blip r:embed="rId3" cstate="print">
            <a:alphaModFix/>
          </a:blip>
          <a:srcRect b="28956"/>
          <a:stretch/>
        </p:blipFill>
        <p:spPr>
          <a:xfrm>
            <a:off x="2710777" y="5312680"/>
            <a:ext cx="3004223" cy="2041881"/>
          </a:xfrm>
          <a:prstGeom prst="rect">
            <a:avLst/>
          </a:prstGeom>
          <a:noFill/>
          <a:ln>
            <a:noFill/>
          </a:ln>
        </p:spPr>
      </p:pic>
      <p:pic>
        <p:nvPicPr>
          <p:cNvPr id="4" name="Picture 3" descr="Map&#10;&#10;Description automatically generated">
            <a:extLst>
              <a:ext uri="{FF2B5EF4-FFF2-40B4-BE49-F238E27FC236}">
                <a16:creationId xmlns:a16="http://schemas.microsoft.com/office/drawing/2014/main" id="{CE13715E-44D9-82E5-DE74-21EE336461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22" r="7268"/>
          <a:stretch/>
        </p:blipFill>
        <p:spPr>
          <a:xfrm>
            <a:off x="5400427" y="978742"/>
            <a:ext cx="4550505" cy="6744851"/>
          </a:xfrm>
          <a:prstGeom prst="rect">
            <a:avLst/>
          </a:prstGeom>
        </p:spPr>
      </p:pic>
      <p:grpSp>
        <p:nvGrpSpPr>
          <p:cNvPr id="11" name="Group 10">
            <a:extLst>
              <a:ext uri="{FF2B5EF4-FFF2-40B4-BE49-F238E27FC236}">
                <a16:creationId xmlns:a16="http://schemas.microsoft.com/office/drawing/2014/main" id="{E3807A37-E878-4B18-AB65-C45C75AFA583}"/>
              </a:ext>
            </a:extLst>
          </p:cNvPr>
          <p:cNvGrpSpPr/>
          <p:nvPr/>
        </p:nvGrpSpPr>
        <p:grpSpPr>
          <a:xfrm>
            <a:off x="76200" y="76200"/>
            <a:ext cx="9874732" cy="1204647"/>
            <a:chOff x="76200" y="76200"/>
            <a:chExt cx="9874732" cy="1204647"/>
          </a:xfrm>
        </p:grpSpPr>
        <p:grpSp>
          <p:nvGrpSpPr>
            <p:cNvPr id="12" name="object 2">
              <a:extLst>
                <a:ext uri="{FF2B5EF4-FFF2-40B4-BE49-F238E27FC236}">
                  <a16:creationId xmlns:a16="http://schemas.microsoft.com/office/drawing/2014/main" id="{C8A83A2B-D697-469B-82CF-ED7C22CF6060}"/>
                </a:ext>
              </a:extLst>
            </p:cNvPr>
            <p:cNvGrpSpPr/>
            <p:nvPr/>
          </p:nvGrpSpPr>
          <p:grpSpPr>
            <a:xfrm>
              <a:off x="76200" y="146857"/>
              <a:ext cx="9874732" cy="1133990"/>
              <a:chOff x="202692" y="312419"/>
              <a:chExt cx="9629775" cy="1133990"/>
            </a:xfrm>
          </p:grpSpPr>
          <p:sp>
            <p:nvSpPr>
              <p:cNvPr id="16" name="object 5">
                <a:extLst>
                  <a:ext uri="{FF2B5EF4-FFF2-40B4-BE49-F238E27FC236}">
                    <a16:creationId xmlns:a16="http://schemas.microsoft.com/office/drawing/2014/main" id="{A4594162-564C-4D1D-9F6D-392199CDEA49}"/>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17" name="object 6">
                <a:extLst>
                  <a:ext uri="{FF2B5EF4-FFF2-40B4-BE49-F238E27FC236}">
                    <a16:creationId xmlns:a16="http://schemas.microsoft.com/office/drawing/2014/main" id="{00313120-5615-4E47-A4F1-D45C78FAD51C}"/>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13" name="object 10">
              <a:extLst>
                <a:ext uri="{FF2B5EF4-FFF2-40B4-BE49-F238E27FC236}">
                  <a16:creationId xmlns:a16="http://schemas.microsoft.com/office/drawing/2014/main" id="{45BE1031-7680-465D-8233-DDF770B346EF}"/>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14" name="object 3">
              <a:extLst>
                <a:ext uri="{FF2B5EF4-FFF2-40B4-BE49-F238E27FC236}">
                  <a16:creationId xmlns:a16="http://schemas.microsoft.com/office/drawing/2014/main" id="{87447C4A-2D7A-43C1-B45B-3EA2B6B33D8A}"/>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15" name="Picture 14" descr="Icon&#10;&#10;Description automatically generated">
              <a:extLst>
                <a:ext uri="{FF2B5EF4-FFF2-40B4-BE49-F238E27FC236}">
                  <a16:creationId xmlns:a16="http://schemas.microsoft.com/office/drawing/2014/main" id="{D42480D3-8686-4573-9262-6D0C91D113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19" name="object 12">
            <a:extLst>
              <a:ext uri="{FF2B5EF4-FFF2-40B4-BE49-F238E27FC236}">
                <a16:creationId xmlns:a16="http://schemas.microsoft.com/office/drawing/2014/main" id="{47D2C2F5-F1A1-F8CE-941B-2A9B80EB82A7}"/>
              </a:ext>
            </a:extLst>
          </p:cNvPr>
          <p:cNvSpPr txBox="1"/>
          <p:nvPr/>
        </p:nvSpPr>
        <p:spPr>
          <a:xfrm>
            <a:off x="228600" y="1223649"/>
            <a:ext cx="4876800" cy="1257938"/>
          </a:xfrm>
          <a:prstGeom prst="rect">
            <a:avLst/>
          </a:prstGeom>
        </p:spPr>
        <p:txBody>
          <a:bodyPr vert="horz" wrap="square" lIns="0" tIns="178972" rIns="0" bIns="0" rtlCol="0">
            <a:spAutoFit/>
          </a:bodyPr>
          <a:lstStyle/>
          <a:p>
            <a:pPr marL="66008" marR="138827"/>
            <a:r>
              <a:rPr lang="en-US" sz="3000" b="1" spc="4" dirty="0">
                <a:solidFill>
                  <a:srgbClr val="059587"/>
                </a:solidFill>
                <a:latin typeface="Century Gothic" panose="020B0502020202020204" pitchFamily="34" charset="0"/>
                <a:cs typeface="Tahoma"/>
              </a:rPr>
              <a:t>To Protect Our Resources </a:t>
            </a:r>
          </a:p>
          <a:p>
            <a:pPr marL="66008" marR="138827"/>
            <a:endParaRPr lang="en-US" sz="2000" dirty="0">
              <a:latin typeface="Century Gothic" panose="020B0502020202020204" pitchFamily="34" charset="0"/>
            </a:endParaRPr>
          </a:p>
          <a:p>
            <a:pPr marL="66008" marR="138827"/>
            <a:endParaRPr lang="en-US" sz="2000" dirty="0">
              <a:latin typeface="Century Gothic" panose="020B0502020202020204" pitchFamily="34" charset="0"/>
            </a:endParaRPr>
          </a:p>
        </p:txBody>
      </p:sp>
      <p:sp>
        <p:nvSpPr>
          <p:cNvPr id="20" name="object 13">
            <a:extLst>
              <a:ext uri="{FF2B5EF4-FFF2-40B4-BE49-F238E27FC236}">
                <a16:creationId xmlns:a16="http://schemas.microsoft.com/office/drawing/2014/main" id="{5050B7F8-1073-8810-DC43-096DEF3772E4}"/>
              </a:ext>
            </a:extLst>
          </p:cNvPr>
          <p:cNvSpPr txBox="1"/>
          <p:nvPr/>
        </p:nvSpPr>
        <p:spPr>
          <a:xfrm>
            <a:off x="364716" y="2604908"/>
            <a:ext cx="5121684" cy="1979085"/>
          </a:xfrm>
          <a:prstGeom prst="rect">
            <a:avLst/>
          </a:prstGeom>
        </p:spPr>
        <p:txBody>
          <a:bodyPr vert="horz" wrap="square" lIns="0" tIns="9225" rIns="0" bIns="0" rtlCol="0">
            <a:spAutoFit/>
          </a:bodyPr>
          <a:lstStyle/>
          <a:p>
            <a:pPr marL="285750" marR="0" indent="-285750" algn="l" rtl="0">
              <a:buFont typeface="Arial" panose="020B0604020202020204" pitchFamily="34" charset="0"/>
              <a:buChar char="•"/>
            </a:pPr>
            <a:r>
              <a:rPr lang="en-US" sz="1600" dirty="0">
                <a:latin typeface="Century Gothic" panose="020B0502020202020204" pitchFamily="34" charset="0"/>
              </a:rPr>
              <a:t>Central Texas is transforming into a mega-region. </a:t>
            </a:r>
          </a:p>
          <a:p>
            <a:pPr marL="285750" marR="0" indent="-285750" algn="l" rtl="0">
              <a:buFont typeface="Arial" panose="020B0604020202020204" pitchFamily="34" charset="0"/>
              <a:buChar char="•"/>
            </a:pPr>
            <a:r>
              <a:rPr lang="en-US" sz="1600" dirty="0">
                <a:latin typeface="Century Gothic" panose="020B0502020202020204" pitchFamily="34" charset="0"/>
              </a:rPr>
              <a:t>This growth presents many challenges:</a:t>
            </a:r>
          </a:p>
          <a:p>
            <a:pPr marL="742879" lvl="1" indent="-285750">
              <a:buFont typeface="Arial" panose="020B0604020202020204" pitchFamily="34" charset="0"/>
              <a:buChar char="•"/>
            </a:pPr>
            <a:r>
              <a:rPr lang="en-US" sz="1600" dirty="0">
                <a:latin typeface="Century Gothic" panose="020B0502020202020204" pitchFamily="34" charset="0"/>
              </a:rPr>
              <a:t>Strain on natural resources, such as water supply</a:t>
            </a:r>
          </a:p>
          <a:p>
            <a:pPr marL="742879" lvl="1" indent="-285750">
              <a:buFont typeface="Arial" panose="020B0604020202020204" pitchFamily="34" charset="0"/>
              <a:buChar char="•"/>
            </a:pPr>
            <a:r>
              <a:rPr lang="en-US" sz="1600" dirty="0">
                <a:latin typeface="Century Gothic" panose="020B0502020202020204" pitchFamily="34" charset="0"/>
              </a:rPr>
              <a:t>Strain on built infrastructure, such as transportation and utilities</a:t>
            </a:r>
          </a:p>
          <a:p>
            <a:pPr marL="742879" lvl="1" indent="-285750">
              <a:buFont typeface="Arial" panose="020B0604020202020204" pitchFamily="34" charset="0"/>
              <a:buChar char="•"/>
            </a:pPr>
            <a:r>
              <a:rPr lang="en-US" sz="1600" dirty="0">
                <a:latin typeface="Century Gothic" panose="020B0502020202020204" pitchFamily="34" charset="0"/>
              </a:rPr>
              <a:t>Loss of open spaces for wildlife, aquifer recharge, and flood protection </a:t>
            </a:r>
            <a:endParaRPr lang="en-US" sz="1600" b="0" i="1" u="none" strike="noStrike" baseline="30000" dirty="0">
              <a:solidFill>
                <a:srgbClr val="373524"/>
              </a:solidFill>
              <a:latin typeface="Roboto Light" panose="02000000000000000000" pitchFamily="2" charset="0"/>
            </a:endParaRPr>
          </a:p>
        </p:txBody>
      </p:sp>
      <p:pic>
        <p:nvPicPr>
          <p:cNvPr id="22" name="Google Shape;472;p57">
            <a:extLst>
              <a:ext uri="{FF2B5EF4-FFF2-40B4-BE49-F238E27FC236}">
                <a16:creationId xmlns:a16="http://schemas.microsoft.com/office/drawing/2014/main" id="{0DA61654-B199-A58D-A315-8431D9A951D4}"/>
              </a:ext>
            </a:extLst>
          </p:cNvPr>
          <p:cNvPicPr preferRelativeResize="0"/>
          <p:nvPr/>
        </p:nvPicPr>
        <p:blipFill rotWithShape="1">
          <a:blip r:embed="rId6" cstate="print">
            <a:alphaModFix/>
          </a:blip>
          <a:srcRect/>
          <a:stretch/>
        </p:blipFill>
        <p:spPr>
          <a:xfrm>
            <a:off x="358737" y="5312680"/>
            <a:ext cx="2352040" cy="2191136"/>
          </a:xfrm>
          <a:prstGeom prst="rect">
            <a:avLst/>
          </a:prstGeom>
          <a:noFill/>
          <a:ln>
            <a:noFill/>
          </a:ln>
        </p:spPr>
      </p:pic>
      <p:sp>
        <p:nvSpPr>
          <p:cNvPr id="23" name="object 7">
            <a:extLst>
              <a:ext uri="{FF2B5EF4-FFF2-40B4-BE49-F238E27FC236}">
                <a16:creationId xmlns:a16="http://schemas.microsoft.com/office/drawing/2014/main" id="{CE6CD064-C9C7-DE98-28CC-CBDA27D7253D}"/>
              </a:ext>
            </a:extLst>
          </p:cNvPr>
          <p:cNvSpPr txBox="1"/>
          <p:nvPr/>
        </p:nvSpPr>
        <p:spPr>
          <a:xfrm>
            <a:off x="304800" y="2041526"/>
            <a:ext cx="5343773" cy="317558"/>
          </a:xfrm>
          <a:prstGeom prst="rect">
            <a:avLst/>
          </a:prstGeom>
        </p:spPr>
        <p:txBody>
          <a:bodyPr vert="horz" wrap="square" lIns="0" tIns="9687" rIns="0" bIns="0" rtlCol="0">
            <a:spAutoFit/>
          </a:bodyPr>
          <a:lstStyle/>
          <a:p>
            <a:pPr marR="3689">
              <a:spcBef>
                <a:spcPts val="1200"/>
              </a:spcBef>
            </a:pPr>
            <a:r>
              <a:rPr lang="en-US" sz="2000" b="1" dirty="0">
                <a:solidFill>
                  <a:srgbClr val="51C5B4"/>
                </a:solidFill>
                <a:latin typeface="Century Gothic" panose="020B0502020202020204" pitchFamily="34" charset="0"/>
                <a:cs typeface="Calibri"/>
              </a:rPr>
              <a:t>Blazing a Trail in a Fast-Growing Region</a:t>
            </a:r>
          </a:p>
        </p:txBody>
      </p:sp>
    </p:spTree>
    <p:extLst>
      <p:ext uri="{BB962C8B-B14F-4D97-AF65-F5344CB8AC3E}">
        <p14:creationId xmlns:p14="http://schemas.microsoft.com/office/powerpoint/2010/main" val="4079420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B0D64501-4022-3775-A6E2-A2A4E0CE7E90}"/>
              </a:ext>
            </a:extLst>
          </p:cNvPr>
          <p:cNvGraphicFramePr>
            <a:graphicFrameLocks noChangeAspect="1"/>
          </p:cNvGraphicFramePr>
          <p:nvPr/>
        </p:nvGraphicFramePr>
        <p:xfrm>
          <a:off x="91440" y="3363653"/>
          <a:ext cx="6466664" cy="4224528"/>
        </p:xfrm>
        <a:graphic>
          <a:graphicData uri="http://schemas.openxmlformats.org/presentationml/2006/ole">
            <mc:AlternateContent xmlns:mc="http://schemas.openxmlformats.org/markup-compatibility/2006">
              <mc:Choice xmlns:v="urn:schemas-microsoft-com:vml" Requires="v">
                <p:oleObj name="Acrobat Document" r:id="rId2" imgW="7404120" imgH="4835880" progId="Acrobat.Document.DC">
                  <p:embed/>
                </p:oleObj>
              </mc:Choice>
              <mc:Fallback>
                <p:oleObj name="Acrobat Document" r:id="rId2" imgW="7404120" imgH="4835880" progId="Acrobat.Document.DC">
                  <p:embed/>
                  <p:pic>
                    <p:nvPicPr>
                      <p:cNvPr id="16" name="Object 15">
                        <a:extLst>
                          <a:ext uri="{FF2B5EF4-FFF2-40B4-BE49-F238E27FC236}">
                            <a16:creationId xmlns:a16="http://schemas.microsoft.com/office/drawing/2014/main" id="{B0D64501-4022-3775-A6E2-A2A4E0CE7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 y="3363653"/>
                        <a:ext cx="6466664" cy="42245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a:extLst>
              <a:ext uri="{FF2B5EF4-FFF2-40B4-BE49-F238E27FC236}">
                <a16:creationId xmlns:a16="http://schemas.microsoft.com/office/drawing/2014/main" id="{39ABCA7D-1CAA-008A-6CCB-334DEA8DA3DC}"/>
              </a:ext>
            </a:extLst>
          </p:cNvPr>
          <p:cNvSpPr txBox="1"/>
          <p:nvPr/>
        </p:nvSpPr>
        <p:spPr>
          <a:xfrm>
            <a:off x="237434" y="1892237"/>
            <a:ext cx="5553765" cy="1323439"/>
          </a:xfrm>
          <a:prstGeom prst="rect">
            <a:avLst/>
          </a:prstGeom>
          <a:noFill/>
        </p:spPr>
        <p:txBody>
          <a:bodyPr wrap="square">
            <a:spAutoFit/>
          </a:bodyPr>
          <a:lstStyle/>
          <a:p>
            <a:pPr defTabSz="502920"/>
            <a:r>
              <a:rPr lang="en-US" sz="2000" b="1" dirty="0">
                <a:solidFill>
                  <a:srgbClr val="51C5B4"/>
                </a:solidFill>
                <a:latin typeface="Century Gothic" panose="020B0502020202020204" pitchFamily="34" charset="0"/>
              </a:rPr>
              <a:t>GSP’s goal is to help protect an additional 50,000 acres of land in the Recharge Zone of the Edwards Aquifer, one of the most productive aquifers in the United States.</a:t>
            </a:r>
            <a:r>
              <a:rPr lang="en-US" sz="1100" dirty="0">
                <a:solidFill>
                  <a:prstClr val="black"/>
                </a:solidFill>
                <a:latin typeface="Century Gothic" panose="020B0502020202020204" pitchFamily="34" charset="0"/>
              </a:rPr>
              <a:t>1</a:t>
            </a:r>
          </a:p>
        </p:txBody>
      </p:sp>
      <p:sp>
        <p:nvSpPr>
          <p:cNvPr id="11" name="TextBox 10">
            <a:extLst>
              <a:ext uri="{FF2B5EF4-FFF2-40B4-BE49-F238E27FC236}">
                <a16:creationId xmlns:a16="http://schemas.microsoft.com/office/drawing/2014/main" id="{FE6357FE-30B2-95C7-C467-DC01213A601E}"/>
              </a:ext>
            </a:extLst>
          </p:cNvPr>
          <p:cNvSpPr txBox="1"/>
          <p:nvPr/>
        </p:nvSpPr>
        <p:spPr>
          <a:xfrm>
            <a:off x="5593868" y="1948778"/>
            <a:ext cx="4464532" cy="4031873"/>
          </a:xfrm>
          <a:prstGeom prst="rect">
            <a:avLst/>
          </a:prstGeom>
          <a:noFill/>
        </p:spPr>
        <p:txBody>
          <a:bodyPr wrap="square">
            <a:spAutoFit/>
          </a:bodyPr>
          <a:lstStyle/>
          <a:p>
            <a:pPr defTabSz="502920"/>
            <a:r>
              <a:rPr lang="en-US" sz="1600" dirty="0">
                <a:solidFill>
                  <a:prstClr val="black"/>
                </a:solidFill>
                <a:latin typeface="Century Gothic" panose="020B0502020202020204" pitchFamily="34" charset="0"/>
              </a:rPr>
              <a:t>This corridor is characterized by the presence of sinkholes, sinking streams, caves, large springs, and highly productive water wells. Local and regional organizations throughout the Hill Country have been working for decades to protect the region’s land and water supplies.</a:t>
            </a:r>
          </a:p>
          <a:p>
            <a:pPr defTabSz="502920"/>
            <a:r>
              <a:rPr lang="en-US" sz="1600" dirty="0">
                <a:solidFill>
                  <a:prstClr val="black"/>
                </a:solidFill>
                <a:latin typeface="Century Gothic" panose="020B0502020202020204" pitchFamily="34" charset="0"/>
              </a:rPr>
              <a:t>GSP’s conservation goal will be achieved through conservation partnerships and direct communication with landowners, developers, and local governments. The 100-mile trail network from the Alamo to the Capitol connects communities and increases awareness of the importance of the Edwards Aquifer and the protection of the iconic springs that flow from it. </a:t>
            </a:r>
          </a:p>
        </p:txBody>
      </p:sp>
      <p:sp>
        <p:nvSpPr>
          <p:cNvPr id="12" name="Footer Placeholder 11">
            <a:extLst>
              <a:ext uri="{FF2B5EF4-FFF2-40B4-BE49-F238E27FC236}">
                <a16:creationId xmlns:a16="http://schemas.microsoft.com/office/drawing/2014/main" id="{FA78A30C-8210-E47F-C411-343DEE609139}"/>
              </a:ext>
            </a:extLst>
          </p:cNvPr>
          <p:cNvSpPr>
            <a:spLocks noGrp="1"/>
          </p:cNvSpPr>
          <p:nvPr>
            <p:ph type="ftr" sz="quarter" idx="11"/>
          </p:nvPr>
        </p:nvSpPr>
        <p:spPr>
          <a:xfrm>
            <a:off x="6385258" y="7043423"/>
            <a:ext cx="3394710" cy="401638"/>
          </a:xfrm>
        </p:spPr>
        <p:txBody>
          <a:bodyPr/>
          <a:lstStyle/>
          <a:p>
            <a:pPr algn="l" defTabSz="502920"/>
            <a:r>
              <a:rPr lang="en-US" sz="1100" dirty="0">
                <a:solidFill>
                  <a:prstClr val="white">
                    <a:lumMod val="50000"/>
                  </a:prstClr>
                </a:solidFill>
                <a:latin typeface="Calibri" panose="020F0502020204030204"/>
              </a:rPr>
              <a:t>1 Edwards Aquifer Authority. 2021. About the Edwards Aquifer. https://www.edwardsaquifer.org/science-maps/about-the-edwards-aquifer</a:t>
            </a:r>
            <a:r>
              <a:rPr lang="en-US" dirty="0">
                <a:solidFill>
                  <a:prstClr val="white">
                    <a:lumMod val="50000"/>
                  </a:prstClr>
                </a:solidFill>
                <a:latin typeface="Calibri" panose="020F0502020204030204"/>
              </a:rPr>
              <a:t>/</a:t>
            </a:r>
          </a:p>
        </p:txBody>
      </p:sp>
      <p:sp>
        <p:nvSpPr>
          <p:cNvPr id="4" name="object 12">
            <a:extLst>
              <a:ext uri="{FF2B5EF4-FFF2-40B4-BE49-F238E27FC236}">
                <a16:creationId xmlns:a16="http://schemas.microsoft.com/office/drawing/2014/main" id="{F5A4AC84-93FB-1ED2-F913-4ED6860D979A}"/>
              </a:ext>
            </a:extLst>
          </p:cNvPr>
          <p:cNvSpPr txBox="1"/>
          <p:nvPr/>
        </p:nvSpPr>
        <p:spPr>
          <a:xfrm>
            <a:off x="228599" y="1223649"/>
            <a:ext cx="9506495" cy="642385"/>
          </a:xfrm>
          <a:prstGeom prst="rect">
            <a:avLst/>
          </a:prstGeom>
        </p:spPr>
        <p:txBody>
          <a:bodyPr vert="horz" wrap="square" lIns="0" tIns="178972" rIns="0" bIns="0" rtlCol="0">
            <a:spAutoFit/>
          </a:bodyPr>
          <a:lstStyle/>
          <a:p>
            <a:pPr marL="66008" marR="138827"/>
            <a:r>
              <a:rPr lang="en-US" sz="3000" b="1" spc="4" dirty="0">
                <a:solidFill>
                  <a:srgbClr val="059587"/>
                </a:solidFill>
                <a:latin typeface="Century Gothic" panose="020B0502020202020204" pitchFamily="34" charset="0"/>
                <a:cs typeface="Tahoma"/>
              </a:rPr>
              <a:t>Protecting the Edwards Aquifer Recharge Zone</a:t>
            </a:r>
          </a:p>
        </p:txBody>
      </p:sp>
      <p:grpSp>
        <p:nvGrpSpPr>
          <p:cNvPr id="6" name="Group 5">
            <a:extLst>
              <a:ext uri="{FF2B5EF4-FFF2-40B4-BE49-F238E27FC236}">
                <a16:creationId xmlns:a16="http://schemas.microsoft.com/office/drawing/2014/main" id="{921B435D-17EB-FDA7-96C1-0CFE3A213684}"/>
              </a:ext>
            </a:extLst>
          </p:cNvPr>
          <p:cNvGrpSpPr/>
          <p:nvPr/>
        </p:nvGrpSpPr>
        <p:grpSpPr>
          <a:xfrm>
            <a:off x="76200" y="76200"/>
            <a:ext cx="9874732" cy="1204647"/>
            <a:chOff x="76200" y="76200"/>
            <a:chExt cx="9874732" cy="1204647"/>
          </a:xfrm>
        </p:grpSpPr>
        <p:grpSp>
          <p:nvGrpSpPr>
            <p:cNvPr id="7" name="object 2">
              <a:extLst>
                <a:ext uri="{FF2B5EF4-FFF2-40B4-BE49-F238E27FC236}">
                  <a16:creationId xmlns:a16="http://schemas.microsoft.com/office/drawing/2014/main" id="{D6847233-C1CE-549A-E448-001D2B0E8686}"/>
                </a:ext>
              </a:extLst>
            </p:cNvPr>
            <p:cNvGrpSpPr/>
            <p:nvPr/>
          </p:nvGrpSpPr>
          <p:grpSpPr>
            <a:xfrm>
              <a:off x="76200" y="146857"/>
              <a:ext cx="9874732" cy="1133990"/>
              <a:chOff x="202692" y="312419"/>
              <a:chExt cx="9629775" cy="1133990"/>
            </a:xfrm>
          </p:grpSpPr>
          <p:sp>
            <p:nvSpPr>
              <p:cNvPr id="14" name="object 5">
                <a:extLst>
                  <a:ext uri="{FF2B5EF4-FFF2-40B4-BE49-F238E27FC236}">
                    <a16:creationId xmlns:a16="http://schemas.microsoft.com/office/drawing/2014/main" id="{C4DD727B-ED7F-DE03-4783-E416236E75D6}"/>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15" name="object 6">
                <a:extLst>
                  <a:ext uri="{FF2B5EF4-FFF2-40B4-BE49-F238E27FC236}">
                    <a16:creationId xmlns:a16="http://schemas.microsoft.com/office/drawing/2014/main" id="{D86F21AE-04A2-DCA4-5535-B9CE3A871327}"/>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8" name="object 10">
              <a:extLst>
                <a:ext uri="{FF2B5EF4-FFF2-40B4-BE49-F238E27FC236}">
                  <a16:creationId xmlns:a16="http://schemas.microsoft.com/office/drawing/2014/main" id="{73122BC6-094A-C5B8-8A16-6FE0DD911C0A}"/>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10" name="object 3">
              <a:extLst>
                <a:ext uri="{FF2B5EF4-FFF2-40B4-BE49-F238E27FC236}">
                  <a16:creationId xmlns:a16="http://schemas.microsoft.com/office/drawing/2014/main" id="{BD652CC2-C129-5B98-C928-C6342BD9888F}"/>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13" name="Picture 12" descr="Icon&#10;&#10;Description automatically generated">
              <a:extLst>
                <a:ext uri="{FF2B5EF4-FFF2-40B4-BE49-F238E27FC236}">
                  <a16:creationId xmlns:a16="http://schemas.microsoft.com/office/drawing/2014/main" id="{8C9D945A-B208-2D44-8143-FE11BA7F19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Tree>
    <p:extLst>
      <p:ext uri="{BB962C8B-B14F-4D97-AF65-F5344CB8AC3E}">
        <p14:creationId xmlns:p14="http://schemas.microsoft.com/office/powerpoint/2010/main" val="1940873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25" name="Google Shape;508;p60">
            <a:extLst>
              <a:ext uri="{FF2B5EF4-FFF2-40B4-BE49-F238E27FC236}">
                <a16:creationId xmlns:a16="http://schemas.microsoft.com/office/drawing/2014/main" id="{46BFC59C-30F6-5960-C534-373EEA81B21D}"/>
              </a:ext>
            </a:extLst>
          </p:cNvPr>
          <p:cNvPicPr preferRelativeResize="0"/>
          <p:nvPr/>
        </p:nvPicPr>
        <p:blipFill rotWithShape="1">
          <a:blip r:embed="rId3" cstate="print">
            <a:alphaModFix/>
          </a:blip>
          <a:srcRect b="8423"/>
          <a:stretch/>
        </p:blipFill>
        <p:spPr>
          <a:xfrm>
            <a:off x="487535" y="4751830"/>
            <a:ext cx="4666301" cy="2819400"/>
          </a:xfrm>
          <a:prstGeom prst="rect">
            <a:avLst/>
          </a:prstGeom>
          <a:noFill/>
          <a:ln>
            <a:noFill/>
          </a:ln>
        </p:spPr>
      </p:pic>
      <p:pic>
        <p:nvPicPr>
          <p:cNvPr id="27" name="Picture 26">
            <a:extLst>
              <a:ext uri="{FF2B5EF4-FFF2-40B4-BE49-F238E27FC236}">
                <a16:creationId xmlns:a16="http://schemas.microsoft.com/office/drawing/2014/main" id="{710E4CFB-3E3E-69C9-AC45-5209F6DE1D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72" r="7445"/>
          <a:stretch/>
        </p:blipFill>
        <p:spPr>
          <a:xfrm>
            <a:off x="5402610" y="978742"/>
            <a:ext cx="4548322" cy="6744851"/>
          </a:xfrm>
          <a:prstGeom prst="rect">
            <a:avLst/>
          </a:prstGeom>
        </p:spPr>
      </p:pic>
      <p:grpSp>
        <p:nvGrpSpPr>
          <p:cNvPr id="11" name="Group 10">
            <a:extLst>
              <a:ext uri="{FF2B5EF4-FFF2-40B4-BE49-F238E27FC236}">
                <a16:creationId xmlns:a16="http://schemas.microsoft.com/office/drawing/2014/main" id="{E3807A37-E878-4B18-AB65-C45C75AFA583}"/>
              </a:ext>
            </a:extLst>
          </p:cNvPr>
          <p:cNvGrpSpPr/>
          <p:nvPr/>
        </p:nvGrpSpPr>
        <p:grpSpPr>
          <a:xfrm>
            <a:off x="76200" y="76200"/>
            <a:ext cx="9874732" cy="1204647"/>
            <a:chOff x="76200" y="76200"/>
            <a:chExt cx="9874732" cy="1204647"/>
          </a:xfrm>
        </p:grpSpPr>
        <p:grpSp>
          <p:nvGrpSpPr>
            <p:cNvPr id="12" name="object 2">
              <a:extLst>
                <a:ext uri="{FF2B5EF4-FFF2-40B4-BE49-F238E27FC236}">
                  <a16:creationId xmlns:a16="http://schemas.microsoft.com/office/drawing/2014/main" id="{C8A83A2B-D697-469B-82CF-ED7C22CF6060}"/>
                </a:ext>
              </a:extLst>
            </p:cNvPr>
            <p:cNvGrpSpPr/>
            <p:nvPr/>
          </p:nvGrpSpPr>
          <p:grpSpPr>
            <a:xfrm>
              <a:off x="76200" y="146857"/>
              <a:ext cx="9874732" cy="1133990"/>
              <a:chOff x="202692" y="312419"/>
              <a:chExt cx="9629775" cy="1133990"/>
            </a:xfrm>
          </p:grpSpPr>
          <p:sp>
            <p:nvSpPr>
              <p:cNvPr id="16" name="object 5">
                <a:extLst>
                  <a:ext uri="{FF2B5EF4-FFF2-40B4-BE49-F238E27FC236}">
                    <a16:creationId xmlns:a16="http://schemas.microsoft.com/office/drawing/2014/main" id="{A4594162-564C-4D1D-9F6D-392199CDEA49}"/>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17" name="object 6">
                <a:extLst>
                  <a:ext uri="{FF2B5EF4-FFF2-40B4-BE49-F238E27FC236}">
                    <a16:creationId xmlns:a16="http://schemas.microsoft.com/office/drawing/2014/main" id="{00313120-5615-4E47-A4F1-D45C78FAD51C}"/>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13" name="object 10">
              <a:extLst>
                <a:ext uri="{FF2B5EF4-FFF2-40B4-BE49-F238E27FC236}">
                  <a16:creationId xmlns:a16="http://schemas.microsoft.com/office/drawing/2014/main" id="{45BE1031-7680-465D-8233-DDF770B346EF}"/>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14" name="object 3">
              <a:extLst>
                <a:ext uri="{FF2B5EF4-FFF2-40B4-BE49-F238E27FC236}">
                  <a16:creationId xmlns:a16="http://schemas.microsoft.com/office/drawing/2014/main" id="{87447C4A-2D7A-43C1-B45B-3EA2B6B33D8A}"/>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15" name="Picture 14" descr="Icon&#10;&#10;Description automatically generated">
              <a:extLst>
                <a:ext uri="{FF2B5EF4-FFF2-40B4-BE49-F238E27FC236}">
                  <a16:creationId xmlns:a16="http://schemas.microsoft.com/office/drawing/2014/main" id="{D42480D3-8686-4573-9262-6D0C91D113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19" name="object 12">
            <a:extLst>
              <a:ext uri="{FF2B5EF4-FFF2-40B4-BE49-F238E27FC236}">
                <a16:creationId xmlns:a16="http://schemas.microsoft.com/office/drawing/2014/main" id="{47D2C2F5-F1A1-F8CE-941B-2A9B80EB82A7}"/>
              </a:ext>
            </a:extLst>
          </p:cNvPr>
          <p:cNvSpPr txBox="1"/>
          <p:nvPr/>
        </p:nvSpPr>
        <p:spPr>
          <a:xfrm>
            <a:off x="228600" y="1223649"/>
            <a:ext cx="5867400" cy="642385"/>
          </a:xfrm>
          <a:prstGeom prst="rect">
            <a:avLst/>
          </a:prstGeom>
        </p:spPr>
        <p:txBody>
          <a:bodyPr vert="horz" wrap="square" lIns="0" tIns="178972" rIns="0" bIns="0" rtlCol="0">
            <a:spAutoFit/>
          </a:bodyPr>
          <a:lstStyle/>
          <a:p>
            <a:pPr marL="66008" marR="138827"/>
            <a:r>
              <a:rPr lang="en-US" sz="3000" b="1" spc="4" dirty="0">
                <a:solidFill>
                  <a:srgbClr val="059587"/>
                </a:solidFill>
                <a:latin typeface="Century Gothic" panose="020B0502020202020204" pitchFamily="34" charset="0"/>
                <a:cs typeface="Tahoma"/>
              </a:rPr>
              <a:t>To Connect Our Community</a:t>
            </a:r>
          </a:p>
        </p:txBody>
      </p:sp>
      <p:sp>
        <p:nvSpPr>
          <p:cNvPr id="20" name="object 13">
            <a:extLst>
              <a:ext uri="{FF2B5EF4-FFF2-40B4-BE49-F238E27FC236}">
                <a16:creationId xmlns:a16="http://schemas.microsoft.com/office/drawing/2014/main" id="{5050B7F8-1073-8810-DC43-096DEF3772E4}"/>
              </a:ext>
            </a:extLst>
          </p:cNvPr>
          <p:cNvSpPr txBox="1"/>
          <p:nvPr/>
        </p:nvSpPr>
        <p:spPr>
          <a:xfrm>
            <a:off x="360218" y="2534576"/>
            <a:ext cx="4897582" cy="2484352"/>
          </a:xfrm>
          <a:prstGeom prst="rect">
            <a:avLst/>
          </a:prstGeom>
        </p:spPr>
        <p:txBody>
          <a:bodyPr vert="horz" wrap="square" lIns="0" tIns="9225" rIns="0" bIns="0" rtlCol="0">
            <a:spAutoFit/>
          </a:bodyPr>
          <a:lstStyle/>
          <a:p>
            <a:pPr marL="285750" marR="0" indent="-285750" algn="l" rtl="0">
              <a:buFont typeface="Arial" panose="020B0604020202020204" pitchFamily="34" charset="0"/>
              <a:buChar char="•"/>
            </a:pPr>
            <a:r>
              <a:rPr lang="en-US" sz="1600" dirty="0">
                <a:latin typeface="Century Gothic" panose="020B0502020202020204" pitchFamily="34" charset="0"/>
              </a:rPr>
              <a:t>Today, less than 4 percent of land in Texas is accessible to the public. </a:t>
            </a:r>
          </a:p>
          <a:p>
            <a:pPr marL="285750" marR="0" indent="-285750" algn="l" rtl="0">
              <a:buFont typeface="Arial" panose="020B0604020202020204" pitchFamily="34" charset="0"/>
              <a:buChar char="•"/>
            </a:pPr>
            <a:r>
              <a:rPr lang="en-US" sz="1600" dirty="0">
                <a:latin typeface="Century Gothic" panose="020B0502020202020204" pitchFamily="34" charset="0"/>
              </a:rPr>
              <a:t>The shortage of access to open space is magnified in rapidly developing Central Texas.</a:t>
            </a:r>
          </a:p>
          <a:p>
            <a:pPr marL="285750" marR="0" indent="-285750" algn="l" rtl="0">
              <a:buFont typeface="Arial" panose="020B0604020202020204" pitchFamily="34" charset="0"/>
              <a:buChar char="•"/>
            </a:pPr>
            <a:r>
              <a:rPr lang="en-US" sz="1600" dirty="0">
                <a:latin typeface="Century Gothic" panose="020B0502020202020204" pitchFamily="34" charset="0"/>
              </a:rPr>
              <a:t>However, there are new opportunities that come along with a growing population – increased appetite for high quality public space opportunities and funding through public sources. </a:t>
            </a:r>
          </a:p>
          <a:p>
            <a:pPr marL="294513" marR="3689" indent="-285750">
              <a:spcBef>
                <a:spcPts val="73"/>
              </a:spcBef>
              <a:buFont typeface="Wingdings" pitchFamily="2" charset="2"/>
              <a:buChar char="Ø"/>
              <a:tabLst>
                <a:tab pos="175254" algn="l"/>
              </a:tabLst>
            </a:pPr>
            <a:endParaRPr sz="1600" dirty="0">
              <a:latin typeface="Gotham Book" panose="02000604040000020004" pitchFamily="2" charset="0"/>
              <a:cs typeface="Calibri"/>
            </a:endParaRPr>
          </a:p>
        </p:txBody>
      </p:sp>
      <p:sp>
        <p:nvSpPr>
          <p:cNvPr id="26" name="object 7">
            <a:extLst>
              <a:ext uri="{FF2B5EF4-FFF2-40B4-BE49-F238E27FC236}">
                <a16:creationId xmlns:a16="http://schemas.microsoft.com/office/drawing/2014/main" id="{4A3145A1-2DE3-249F-0336-94E7F3BF2BB4}"/>
              </a:ext>
            </a:extLst>
          </p:cNvPr>
          <p:cNvSpPr txBox="1"/>
          <p:nvPr/>
        </p:nvSpPr>
        <p:spPr>
          <a:xfrm>
            <a:off x="304800" y="2041526"/>
            <a:ext cx="5038973" cy="317558"/>
          </a:xfrm>
          <a:prstGeom prst="rect">
            <a:avLst/>
          </a:prstGeom>
        </p:spPr>
        <p:txBody>
          <a:bodyPr vert="horz" wrap="square" lIns="0" tIns="9687" rIns="0" bIns="0" rtlCol="0">
            <a:spAutoFit/>
          </a:bodyPr>
          <a:lstStyle/>
          <a:p>
            <a:pPr marR="3689">
              <a:spcBef>
                <a:spcPts val="1200"/>
              </a:spcBef>
            </a:pPr>
            <a:r>
              <a:rPr lang="en-US" sz="2000" b="1" dirty="0">
                <a:solidFill>
                  <a:srgbClr val="51C5B4"/>
                </a:solidFill>
                <a:latin typeface="Century Gothic" panose="020B0502020202020204" pitchFamily="34" charset="0"/>
                <a:cs typeface="Calibri"/>
              </a:rPr>
              <a:t>Providing Access to the Outdoors for All</a:t>
            </a:r>
          </a:p>
        </p:txBody>
      </p:sp>
    </p:spTree>
    <p:extLst>
      <p:ext uri="{BB962C8B-B14F-4D97-AF65-F5344CB8AC3E}">
        <p14:creationId xmlns:p14="http://schemas.microsoft.com/office/powerpoint/2010/main" val="2220582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333;p46">
            <a:extLst>
              <a:ext uri="{FF2B5EF4-FFF2-40B4-BE49-F238E27FC236}">
                <a16:creationId xmlns:a16="http://schemas.microsoft.com/office/drawing/2014/main" id="{E4512C23-D8BC-428D-A21C-46BFA508E3F9}"/>
              </a:ext>
            </a:extLst>
          </p:cNvPr>
          <p:cNvPicPr preferRelativeResize="0"/>
          <p:nvPr/>
        </p:nvPicPr>
        <p:blipFill rotWithShape="1">
          <a:blip r:embed="rId2" cstate="print">
            <a:alphaModFix/>
          </a:blip>
          <a:srcRect l="7901" r="30631"/>
          <a:stretch/>
        </p:blipFill>
        <p:spPr>
          <a:xfrm>
            <a:off x="5867400" y="769031"/>
            <a:ext cx="4038601" cy="6856512"/>
          </a:xfrm>
          <a:prstGeom prst="rect">
            <a:avLst/>
          </a:prstGeom>
          <a:noFill/>
          <a:ln>
            <a:noFill/>
          </a:ln>
        </p:spPr>
      </p:pic>
      <p:sp>
        <p:nvSpPr>
          <p:cNvPr id="14" name="Google Shape;338;p46">
            <a:extLst>
              <a:ext uri="{FF2B5EF4-FFF2-40B4-BE49-F238E27FC236}">
                <a16:creationId xmlns:a16="http://schemas.microsoft.com/office/drawing/2014/main" id="{56B505CC-B229-4BEB-A8AD-2D3D415C0FF0}"/>
              </a:ext>
            </a:extLst>
          </p:cNvPr>
          <p:cNvSpPr/>
          <p:nvPr/>
        </p:nvSpPr>
        <p:spPr>
          <a:xfrm>
            <a:off x="6019800" y="1832784"/>
            <a:ext cx="3717679" cy="4949015"/>
          </a:xfrm>
          <a:prstGeom prst="round2DiagRect">
            <a:avLst>
              <a:gd name="adj1" fmla="val 16667"/>
              <a:gd name="adj2" fmla="val 0"/>
            </a:avLst>
          </a:prstGeom>
          <a:solidFill>
            <a:srgbClr val="25948E">
              <a:alpha val="76540"/>
            </a:srgbClr>
          </a:solidFill>
          <a:ln>
            <a:noFill/>
          </a:ln>
        </p:spPr>
        <p:txBody>
          <a:bodyPr spcFirstLastPara="1" wrap="square" lIns="100568" tIns="100568" rIns="100568" bIns="100568" anchor="ctr" anchorCtr="0">
            <a:noAutofit/>
          </a:bodyPr>
          <a:lstStyle/>
          <a:p>
            <a:pPr marL="0" marR="0" lvl="0" indent="0" algn="l" defTabSz="914259" rtl="0" eaLnBrk="1" fontAlgn="auto" latinLnBrk="0" hangingPunct="1">
              <a:lnSpc>
                <a:spcPct val="100000"/>
              </a:lnSpc>
              <a:spcBef>
                <a:spcPts val="0"/>
              </a:spcBef>
              <a:spcAft>
                <a:spcPts val="0"/>
              </a:spcAft>
              <a:buClrTx/>
              <a:buSzTx/>
              <a:buFontTx/>
              <a:buNone/>
              <a:tabLst/>
              <a:defRPr/>
            </a:pPr>
            <a:endParaRPr kumimoji="0" sz="198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339;p46">
            <a:extLst>
              <a:ext uri="{FF2B5EF4-FFF2-40B4-BE49-F238E27FC236}">
                <a16:creationId xmlns:a16="http://schemas.microsoft.com/office/drawing/2014/main" id="{44ABD0E7-2BB6-49AA-A952-E7B957AFDA2E}"/>
              </a:ext>
            </a:extLst>
          </p:cNvPr>
          <p:cNvSpPr txBox="1"/>
          <p:nvPr/>
        </p:nvSpPr>
        <p:spPr>
          <a:xfrm>
            <a:off x="6616884" y="2555095"/>
            <a:ext cx="2523510" cy="3661547"/>
          </a:xfrm>
          <a:prstGeom prst="rect">
            <a:avLst/>
          </a:prstGeom>
          <a:noFill/>
          <a:ln>
            <a:noFill/>
          </a:ln>
        </p:spPr>
        <p:txBody>
          <a:bodyPr spcFirstLastPara="1" wrap="square" lIns="100568" tIns="100568" rIns="100568" bIns="100568" anchor="t" anchorCtr="0">
            <a:spAutoFit/>
          </a:bodyPr>
          <a:lstStyle/>
          <a:p>
            <a:pPr marL="0" marR="0" lvl="0" indent="0" algn="l" defTabSz="914259" rtl="0" eaLnBrk="1" fontAlgn="auto" latinLnBrk="0" hangingPunct="1">
              <a:lnSpc>
                <a:spcPct val="115000"/>
              </a:lnSpc>
              <a:spcBef>
                <a:spcPts val="0"/>
              </a:spcBef>
              <a:spcAft>
                <a:spcPts val="0"/>
              </a:spcAft>
              <a:buClrTx/>
              <a:buSzTx/>
              <a:buFontTx/>
              <a:buNone/>
              <a:tabLst/>
              <a:defRPr/>
            </a:pPr>
            <a:r>
              <a:rPr kumimoji="0" lang="en" sz="1980" b="1" i="1" u="none" strike="noStrike" kern="1200" cap="none" spc="0" normalizeH="0" baseline="0" noProof="0" dirty="0">
                <a:ln>
                  <a:noFill/>
                </a:ln>
                <a:solidFill>
                  <a:srgbClr val="FFFFFF"/>
                </a:solidFill>
                <a:effectLst/>
                <a:uLnTx/>
                <a:uFillTx/>
                <a:latin typeface="Calibri"/>
                <a:ea typeface="+mn-ea"/>
                <a:cs typeface="+mn-cs"/>
              </a:rPr>
              <a:t>“GSP’s mission to protect and connect Texas’ beautiful natural surroundings is underpinned by the fundamental requirement of equity and inclusion in public access to this beauty.” </a:t>
            </a:r>
            <a:endParaRPr kumimoji="0" sz="1980" b="1" i="1" u="none" strike="noStrike" kern="1200" cap="none" spc="0" normalizeH="0" baseline="0" noProof="0" dirty="0">
              <a:ln>
                <a:noFill/>
              </a:ln>
              <a:solidFill>
                <a:srgbClr val="FFFFFF"/>
              </a:solidFill>
              <a:effectLst/>
              <a:uLnTx/>
              <a:uFillTx/>
              <a:latin typeface="Calibri"/>
              <a:ea typeface="+mn-ea"/>
              <a:cs typeface="+mn-cs"/>
            </a:endParaRPr>
          </a:p>
          <a:p>
            <a:pPr marL="502920" marR="0" lvl="0" indent="502920" algn="l" defTabSz="914259" rtl="0" eaLnBrk="1" fontAlgn="auto" latinLnBrk="0" hangingPunct="1">
              <a:lnSpc>
                <a:spcPct val="100000"/>
              </a:lnSpc>
              <a:spcBef>
                <a:spcPts val="0"/>
              </a:spcBef>
              <a:spcAft>
                <a:spcPts val="0"/>
              </a:spcAft>
              <a:buClrTx/>
              <a:buSzTx/>
              <a:buFontTx/>
              <a:buNone/>
              <a:tabLst/>
              <a:defRPr/>
            </a:pPr>
            <a:r>
              <a:rPr kumimoji="0" lang="en" sz="1980" b="1" i="1" u="none" strike="noStrike" kern="1200" cap="none" spc="0" normalizeH="0" baseline="0" noProof="0" dirty="0">
                <a:ln>
                  <a:noFill/>
                </a:ln>
                <a:solidFill>
                  <a:srgbClr val="FFFFFF"/>
                </a:solidFill>
                <a:effectLst/>
                <a:uLnTx/>
                <a:uFillTx/>
                <a:latin typeface="Calibri"/>
                <a:ea typeface="+mn-ea"/>
                <a:cs typeface="+mn-cs"/>
              </a:rPr>
              <a:t> -</a:t>
            </a:r>
            <a:r>
              <a:rPr kumimoji="0" lang="en" sz="1100" b="0" i="0" u="none" strike="noStrike" kern="1200" cap="none" spc="0" normalizeH="0" baseline="0" noProof="0" dirty="0">
                <a:ln>
                  <a:noFill/>
                </a:ln>
                <a:solidFill>
                  <a:srgbClr val="FFFFFF"/>
                </a:solidFill>
                <a:effectLst/>
                <a:uLnTx/>
                <a:uFillTx/>
                <a:latin typeface="Calibri"/>
                <a:ea typeface="+mn-ea"/>
                <a:cs typeface="+mn-cs"/>
              </a:rPr>
              <a:t> Equity Task Force</a:t>
            </a:r>
            <a:endParaRPr kumimoji="0" sz="11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884F71A2-ED67-4546-92EE-4EAB9F9DD364}"/>
              </a:ext>
            </a:extLst>
          </p:cNvPr>
          <p:cNvGrpSpPr/>
          <p:nvPr/>
        </p:nvGrpSpPr>
        <p:grpSpPr>
          <a:xfrm>
            <a:off x="76200" y="76200"/>
            <a:ext cx="9874732" cy="1204647"/>
            <a:chOff x="76200" y="76200"/>
            <a:chExt cx="9874732" cy="1204647"/>
          </a:xfrm>
        </p:grpSpPr>
        <p:grpSp>
          <p:nvGrpSpPr>
            <p:cNvPr id="31" name="object 2">
              <a:extLst>
                <a:ext uri="{FF2B5EF4-FFF2-40B4-BE49-F238E27FC236}">
                  <a16:creationId xmlns:a16="http://schemas.microsoft.com/office/drawing/2014/main" id="{B5B13099-BFB2-47C5-8D67-C0C8926EB345}"/>
                </a:ext>
              </a:extLst>
            </p:cNvPr>
            <p:cNvGrpSpPr/>
            <p:nvPr/>
          </p:nvGrpSpPr>
          <p:grpSpPr>
            <a:xfrm>
              <a:off x="76200" y="146857"/>
              <a:ext cx="9874732" cy="1133990"/>
              <a:chOff x="202692" y="312419"/>
              <a:chExt cx="9629775" cy="1133990"/>
            </a:xfrm>
          </p:grpSpPr>
          <p:sp>
            <p:nvSpPr>
              <p:cNvPr id="35" name="object 5">
                <a:extLst>
                  <a:ext uri="{FF2B5EF4-FFF2-40B4-BE49-F238E27FC236}">
                    <a16:creationId xmlns:a16="http://schemas.microsoft.com/office/drawing/2014/main" id="{692C34A5-5E7C-4276-9DA8-04DAFB4FAB3D}"/>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pPr marL="0" marR="0" lvl="0" indent="0" algn="l" defTabSz="914259"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6">
                <a:extLst>
                  <a:ext uri="{FF2B5EF4-FFF2-40B4-BE49-F238E27FC236}">
                    <a16:creationId xmlns:a16="http://schemas.microsoft.com/office/drawing/2014/main" id="{406D10DD-9EC2-4F20-9AA7-7A11D7F43FBB}"/>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pPr marL="0" marR="0" lvl="0" indent="0" algn="l" defTabSz="914259"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object 10">
              <a:extLst>
                <a:ext uri="{FF2B5EF4-FFF2-40B4-BE49-F238E27FC236}">
                  <a16:creationId xmlns:a16="http://schemas.microsoft.com/office/drawing/2014/main" id="{7D99CCE6-A97F-43F2-BB66-C8E41FA4E2BE}"/>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pPr marL="0" marR="0" lvl="0" indent="0" algn="l" defTabSz="914259"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object 3">
              <a:extLst>
                <a:ext uri="{FF2B5EF4-FFF2-40B4-BE49-F238E27FC236}">
                  <a16:creationId xmlns:a16="http://schemas.microsoft.com/office/drawing/2014/main" id="{E2DC5CA9-9D02-4D9C-896E-C3218D186DF4}"/>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marR="0" lvl="0" indent="0" algn="l" defTabSz="914400" rtl="0" eaLnBrk="1" fontAlgn="auto" latinLnBrk="0" hangingPunct="1">
                <a:lnSpc>
                  <a:spcPct val="100000"/>
                </a:lnSpc>
                <a:spcBef>
                  <a:spcPts val="443"/>
                </a:spcBef>
                <a:spcAft>
                  <a:spcPts val="0"/>
                </a:spcAft>
                <a:buClrTx/>
                <a:buSzTx/>
                <a:buFontTx/>
                <a:buNone/>
                <a:tabLst/>
                <a:defRPr/>
              </a:pPr>
              <a:r>
                <a:rPr kumimoji="0" lang="en-US" sz="2906" b="1" i="0" u="none" strike="noStrike" kern="0" cap="none" spc="-4" normalizeH="0" baseline="0" noProof="0" dirty="0">
                  <a:ln>
                    <a:noFill/>
                  </a:ln>
                  <a:solidFill>
                    <a:prstClr val="white"/>
                  </a:solidFill>
                  <a:effectLst/>
                  <a:uLnTx/>
                  <a:uFillTx/>
                  <a:latin typeface="Century Gothic"/>
                  <a:ea typeface="+mj-ea"/>
                </a:rPr>
                <a:t>great</a:t>
              </a:r>
              <a:r>
                <a:rPr kumimoji="0" lang="en-US" sz="2906" b="1" i="0" u="none" strike="noStrike" kern="0" cap="none" spc="-142" normalizeH="0" baseline="0" noProof="0" dirty="0">
                  <a:ln>
                    <a:noFill/>
                  </a:ln>
                  <a:solidFill>
                    <a:prstClr val="white"/>
                  </a:solidFill>
                  <a:effectLst/>
                  <a:uLnTx/>
                  <a:uFillTx/>
                  <a:latin typeface="Century Gothic"/>
                  <a:ea typeface="+mj-ea"/>
                </a:rPr>
                <a:t> </a:t>
              </a:r>
              <a:r>
                <a:rPr kumimoji="0" lang="en-US" sz="2906" b="1" i="0" u="none" strike="noStrike" kern="0" cap="none" spc="-4" normalizeH="0" baseline="0" noProof="0" dirty="0">
                  <a:ln>
                    <a:noFill/>
                  </a:ln>
                  <a:solidFill>
                    <a:prstClr val="white"/>
                  </a:solidFill>
                  <a:effectLst/>
                  <a:uLnTx/>
                  <a:uFillTx/>
                  <a:latin typeface="Century Gothic"/>
                  <a:ea typeface="+mj-ea"/>
                </a:rPr>
                <a:t>springs</a:t>
              </a:r>
            </a:p>
            <a:p>
              <a:pPr marL="411848" marR="0" lvl="0" indent="0" algn="l" defTabSz="914400" rtl="0" eaLnBrk="1" fontAlgn="auto" latinLnBrk="0" hangingPunct="1">
                <a:lnSpc>
                  <a:spcPct val="100000"/>
                </a:lnSpc>
                <a:spcBef>
                  <a:spcPts val="174"/>
                </a:spcBef>
                <a:spcAft>
                  <a:spcPts val="0"/>
                </a:spcAft>
                <a:buClrTx/>
                <a:buSzTx/>
                <a:buFontTx/>
                <a:buNone/>
                <a:tabLst>
                  <a:tab pos="621230" algn="l"/>
                  <a:tab pos="832459" algn="l"/>
                  <a:tab pos="1090268" algn="l"/>
                  <a:tab pos="1279820" algn="l"/>
                  <a:tab pos="1479056" algn="l"/>
                  <a:tab pos="1726718" algn="l"/>
                </a:tabLst>
                <a:defRPr/>
              </a:pPr>
              <a:r>
                <a:rPr kumimoji="0" lang="en-US" sz="1380" b="0" i="0" u="none" strike="noStrike" kern="0" cap="none" spc="-4" normalizeH="0" baseline="0" noProof="0" dirty="0">
                  <a:ln>
                    <a:noFill/>
                  </a:ln>
                  <a:solidFill>
                    <a:prstClr val="white"/>
                  </a:solidFill>
                  <a:effectLst/>
                  <a:uLnTx/>
                  <a:uFillTx/>
                  <a:latin typeface="Century Gothic"/>
                  <a:ea typeface="+mj-ea"/>
                </a:rPr>
                <a:t>P	R	O	J	E	C	T</a:t>
              </a:r>
              <a:endParaRPr kumimoji="0" lang="en-US" sz="1380" b="1" i="0" u="none" strike="noStrike" kern="0" cap="none" spc="0" normalizeH="0" baseline="0" noProof="0" dirty="0">
                <a:ln>
                  <a:noFill/>
                </a:ln>
                <a:solidFill>
                  <a:prstClr val="white"/>
                </a:solidFill>
                <a:effectLst/>
                <a:uLnTx/>
                <a:uFillTx/>
                <a:latin typeface="Century Gothic"/>
                <a:ea typeface="+mj-ea"/>
              </a:endParaRPr>
            </a:p>
          </p:txBody>
        </p:sp>
        <p:pic>
          <p:nvPicPr>
            <p:cNvPr id="34" name="Picture 33" descr="Icon&#10;&#10;Description automatically generated">
              <a:extLst>
                <a:ext uri="{FF2B5EF4-FFF2-40B4-BE49-F238E27FC236}">
                  <a16:creationId xmlns:a16="http://schemas.microsoft.com/office/drawing/2014/main" id="{CAF9F8DC-9EAC-478F-A804-0A1EDCB609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42" name="object 11">
            <a:extLst>
              <a:ext uri="{FF2B5EF4-FFF2-40B4-BE49-F238E27FC236}">
                <a16:creationId xmlns:a16="http://schemas.microsoft.com/office/drawing/2014/main" id="{CE6ED05F-256D-4819-A234-CC70F85A8753}"/>
              </a:ext>
            </a:extLst>
          </p:cNvPr>
          <p:cNvSpPr txBox="1"/>
          <p:nvPr/>
        </p:nvSpPr>
        <p:spPr>
          <a:xfrm>
            <a:off x="468804" y="2824196"/>
            <a:ext cx="5390201" cy="4634124"/>
          </a:xfrm>
          <a:prstGeom prst="rect">
            <a:avLst/>
          </a:prstGeom>
        </p:spPr>
        <p:txBody>
          <a:bodyPr vert="horz" wrap="square" lIns="0" tIns="9687" rIns="0" bIns="0" rtlCol="0">
            <a:spAutoFit/>
          </a:bodyPr>
          <a:lstStyle/>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Melissa Ayala, Waterloo Greenway</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Monica Borrego, New Braunfels Food Bank</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David Buggs, Texas Parks and Wildlife Department</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Mariana Espinoza, City of Kyle</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Arnold Garcia (late), Former Editorial Page Editor, Austin American Statesman </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Dr. Ana Gonzalez, City of Austin</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Angelica Holmes, Black Outside, Inc.</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Jeanette </a:t>
            </a: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a:rPr>
              <a:t>Honermann</a:t>
            </a: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 REI, Inc.</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Reverend </a:t>
            </a: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a:rPr>
              <a:t>Addae</a:t>
            </a: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 </a:t>
            </a: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a:rPr>
              <a:t>Kraba</a:t>
            </a: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 Unitarian Universalists of New Braunfels</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Pablo Montes, Indigenous Cultures Institute</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Maria Rocha, Indigenous Cultures Institute</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Sister Cindy Stacy, Headwaters at Incarnate Word</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Dr. Marla </a:t>
            </a: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a:rPr>
              <a:t>Torrado</a:t>
            </a: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 Community Powered Workshop</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Joshua Tuck, National Park Service</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a:rPr>
              <a:t>Rocío</a:t>
            </a: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 Villalobos, City of Austin</a:t>
            </a:r>
          </a:p>
          <a:p>
            <a:pPr marL="175254" marR="0" lvl="0" indent="-166029" algn="l" defTabSz="914259" rtl="0" eaLnBrk="1" fontAlgn="auto" latinLnBrk="0" hangingPunct="1">
              <a:lnSpc>
                <a:spcPct val="100000"/>
              </a:lnSpc>
              <a:spcBef>
                <a:spcPts val="76"/>
              </a:spcBef>
              <a:spcAft>
                <a:spcPts val="0"/>
              </a:spcAft>
              <a:buClrTx/>
              <a:buSzTx/>
              <a:buFontTx/>
              <a:buChar char="•"/>
              <a:tabLst>
                <a:tab pos="174792" algn="l"/>
                <a:tab pos="175254" algn="l"/>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Dr. </a:t>
            </a: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a:rPr>
              <a:t>Skyller</a:t>
            </a: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 </a:t>
            </a: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a:rPr>
              <a:t>Walkes</a:t>
            </a: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 University of Texas</a:t>
            </a:r>
          </a:p>
        </p:txBody>
      </p:sp>
      <p:sp>
        <p:nvSpPr>
          <p:cNvPr id="43" name="object 17">
            <a:extLst>
              <a:ext uri="{FF2B5EF4-FFF2-40B4-BE49-F238E27FC236}">
                <a16:creationId xmlns:a16="http://schemas.microsoft.com/office/drawing/2014/main" id="{1E7D9896-C772-4A64-9D8C-7CF971AA64A7}"/>
              </a:ext>
            </a:extLst>
          </p:cNvPr>
          <p:cNvSpPr txBox="1"/>
          <p:nvPr/>
        </p:nvSpPr>
        <p:spPr>
          <a:xfrm>
            <a:off x="460409" y="1345518"/>
            <a:ext cx="5927510" cy="564135"/>
          </a:xfrm>
          <a:prstGeom prst="rect">
            <a:avLst/>
          </a:prstGeom>
        </p:spPr>
        <p:txBody>
          <a:bodyPr vert="horz" wrap="square" lIns="0" tIns="101479" rIns="0" bIns="0" rtlCol="0">
            <a:spAutoFit/>
          </a:bodyPr>
          <a:lstStyle/>
          <a:p>
            <a:pPr marL="9224" marR="0" lvl="0" indent="0" algn="l" defTabSz="914259" rtl="0" eaLnBrk="1" fontAlgn="auto" latinLnBrk="0" hangingPunct="1">
              <a:lnSpc>
                <a:spcPct val="100000"/>
              </a:lnSpc>
              <a:spcBef>
                <a:spcPts val="439"/>
              </a:spcBef>
              <a:spcAft>
                <a:spcPts val="0"/>
              </a:spcAft>
              <a:buClrTx/>
              <a:buSzTx/>
              <a:buFontTx/>
              <a:buNone/>
              <a:tabLst/>
              <a:defRPr/>
            </a:pPr>
            <a:r>
              <a:rPr kumimoji="0" lang="en-US" sz="3000" b="1" i="0" u="none" strike="noStrike" kern="1200" cap="none" spc="0" normalizeH="0" baseline="0" noProof="0" dirty="0">
                <a:ln>
                  <a:noFill/>
                </a:ln>
                <a:solidFill>
                  <a:srgbClr val="059688"/>
                </a:solidFill>
                <a:effectLst/>
                <a:uLnTx/>
                <a:uFillTx/>
                <a:latin typeface="Century Gothic" panose="020B0502020202020204" pitchFamily="34" charset="0"/>
                <a:ea typeface="+mn-ea"/>
                <a:cs typeface="Calibri"/>
              </a:rPr>
              <a:t>Equity Task Force</a:t>
            </a:r>
          </a:p>
        </p:txBody>
      </p:sp>
      <p:sp>
        <p:nvSpPr>
          <p:cNvPr id="16" name="object 7">
            <a:extLst>
              <a:ext uri="{FF2B5EF4-FFF2-40B4-BE49-F238E27FC236}">
                <a16:creationId xmlns:a16="http://schemas.microsoft.com/office/drawing/2014/main" id="{B7EBFC92-1E35-9176-FBEA-FF3107840C78}"/>
              </a:ext>
            </a:extLst>
          </p:cNvPr>
          <p:cNvSpPr txBox="1"/>
          <p:nvPr/>
        </p:nvSpPr>
        <p:spPr>
          <a:xfrm>
            <a:off x="523627" y="2041526"/>
            <a:ext cx="5343773" cy="625335"/>
          </a:xfrm>
          <a:prstGeom prst="rect">
            <a:avLst/>
          </a:prstGeom>
        </p:spPr>
        <p:txBody>
          <a:bodyPr vert="horz" wrap="square" lIns="0" tIns="9687" rIns="0" bIns="0" rtlCol="0">
            <a:spAutoFit/>
          </a:bodyPr>
          <a:lstStyle/>
          <a:p>
            <a:pPr marL="0" marR="3689" lvl="0" indent="0" algn="l" defTabSz="914259"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51C5B4"/>
                </a:solidFill>
                <a:effectLst/>
                <a:uLnTx/>
                <a:uFillTx/>
                <a:latin typeface="Century Gothic" panose="020B0502020202020204" pitchFamily="34" charset="0"/>
                <a:ea typeface="+mn-ea"/>
                <a:cs typeface="Calibri"/>
              </a:rPr>
              <a:t>To ensure our work provides access to nature for all people of all abilities </a:t>
            </a:r>
          </a:p>
        </p:txBody>
      </p:sp>
    </p:spTree>
    <p:extLst>
      <p:ext uri="{BB962C8B-B14F-4D97-AF65-F5344CB8AC3E}">
        <p14:creationId xmlns:p14="http://schemas.microsoft.com/office/powerpoint/2010/main" val="1235188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9">
            <a:extLst>
              <a:ext uri="{FF2B5EF4-FFF2-40B4-BE49-F238E27FC236}">
                <a16:creationId xmlns:a16="http://schemas.microsoft.com/office/drawing/2014/main" id="{F15024E9-D6FD-3296-E462-A110DA161462}"/>
              </a:ext>
            </a:extLst>
          </p:cNvPr>
          <p:cNvGrpSpPr/>
          <p:nvPr/>
        </p:nvGrpSpPr>
        <p:grpSpPr>
          <a:xfrm>
            <a:off x="76200" y="76200"/>
            <a:ext cx="9874732" cy="1204647"/>
            <a:chOff x="76200" y="76200"/>
            <a:chExt cx="9874732" cy="1204647"/>
          </a:xfrm>
        </p:grpSpPr>
        <p:grpSp>
          <p:nvGrpSpPr>
            <p:cNvPr id="15" name="object 2">
              <a:extLst>
                <a:ext uri="{FF2B5EF4-FFF2-40B4-BE49-F238E27FC236}">
                  <a16:creationId xmlns:a16="http://schemas.microsoft.com/office/drawing/2014/main" id="{0D9A894E-A26F-B050-5559-D8A00A053DE7}"/>
                </a:ext>
              </a:extLst>
            </p:cNvPr>
            <p:cNvGrpSpPr/>
            <p:nvPr/>
          </p:nvGrpSpPr>
          <p:grpSpPr>
            <a:xfrm>
              <a:off x="76200" y="146857"/>
              <a:ext cx="9874732" cy="1133990"/>
              <a:chOff x="202692" y="312419"/>
              <a:chExt cx="9629775" cy="1133990"/>
            </a:xfrm>
          </p:grpSpPr>
          <p:sp>
            <p:nvSpPr>
              <p:cNvPr id="22" name="object 5">
                <a:extLst>
                  <a:ext uri="{FF2B5EF4-FFF2-40B4-BE49-F238E27FC236}">
                    <a16:creationId xmlns:a16="http://schemas.microsoft.com/office/drawing/2014/main" id="{552CF166-E2CE-38AB-268F-2A81CE02EE70}"/>
                  </a:ext>
                </a:extLst>
              </p:cNvPr>
              <p:cNvSpPr/>
              <p:nvPr/>
            </p:nvSpPr>
            <p:spPr>
              <a:xfrm>
                <a:off x="277001" y="312419"/>
                <a:ext cx="9518001" cy="1129665"/>
              </a:xfrm>
              <a:custGeom>
                <a:avLst/>
                <a:gdLst/>
                <a:ahLst/>
                <a:cxnLst/>
                <a:rect l="l" t="t" r="r" b="b"/>
                <a:pathLst>
                  <a:path w="9569450" h="1129665">
                    <a:moveTo>
                      <a:pt x="9569196" y="0"/>
                    </a:moveTo>
                    <a:lnTo>
                      <a:pt x="0" y="0"/>
                    </a:lnTo>
                    <a:lnTo>
                      <a:pt x="0" y="1055255"/>
                    </a:lnTo>
                    <a:lnTo>
                      <a:pt x="2337193" y="1129042"/>
                    </a:lnTo>
                    <a:lnTo>
                      <a:pt x="5039779" y="872261"/>
                    </a:lnTo>
                    <a:lnTo>
                      <a:pt x="7405979" y="621169"/>
                    </a:lnTo>
                    <a:lnTo>
                      <a:pt x="9569196" y="814247"/>
                    </a:lnTo>
                    <a:lnTo>
                      <a:pt x="9569196" y="0"/>
                    </a:lnTo>
                    <a:close/>
                  </a:path>
                </a:pathLst>
              </a:custGeom>
              <a:solidFill>
                <a:srgbClr val="059688"/>
              </a:solidFill>
            </p:spPr>
            <p:txBody>
              <a:bodyPr wrap="square" lIns="0" tIns="0" rIns="0" bIns="0" rtlCol="0"/>
              <a:lstStyle/>
              <a:p>
                <a:endParaRPr/>
              </a:p>
            </p:txBody>
          </p:sp>
          <p:sp>
            <p:nvSpPr>
              <p:cNvPr id="23" name="object 6">
                <a:extLst>
                  <a:ext uri="{FF2B5EF4-FFF2-40B4-BE49-F238E27FC236}">
                    <a16:creationId xmlns:a16="http://schemas.microsoft.com/office/drawing/2014/main" id="{35265DAC-B73D-C6CD-04CA-C148B6A82FA3}"/>
                  </a:ext>
                </a:extLst>
              </p:cNvPr>
              <p:cNvSpPr/>
              <p:nvPr/>
            </p:nvSpPr>
            <p:spPr>
              <a:xfrm>
                <a:off x="202692" y="947934"/>
                <a:ext cx="9629775" cy="498475"/>
              </a:xfrm>
              <a:custGeom>
                <a:avLst/>
                <a:gdLst/>
                <a:ahLst/>
                <a:cxnLst/>
                <a:rect l="l" t="t" r="r" b="b"/>
                <a:pathLst>
                  <a:path w="9629775" h="498475">
                    <a:moveTo>
                      <a:pt x="9629673" y="189661"/>
                    </a:moveTo>
                    <a:lnTo>
                      <a:pt x="9590290" y="182765"/>
                    </a:lnTo>
                    <a:lnTo>
                      <a:pt x="9550755" y="175945"/>
                    </a:lnTo>
                    <a:lnTo>
                      <a:pt x="9511017" y="169189"/>
                    </a:lnTo>
                    <a:lnTo>
                      <a:pt x="9470999" y="162509"/>
                    </a:lnTo>
                    <a:lnTo>
                      <a:pt x="9430651" y="155892"/>
                    </a:lnTo>
                    <a:lnTo>
                      <a:pt x="9389935" y="149351"/>
                    </a:lnTo>
                    <a:lnTo>
                      <a:pt x="9348787" y="142887"/>
                    </a:lnTo>
                    <a:lnTo>
                      <a:pt x="9307131" y="136499"/>
                    </a:lnTo>
                    <a:lnTo>
                      <a:pt x="9264942" y="130187"/>
                    </a:lnTo>
                    <a:lnTo>
                      <a:pt x="9222155" y="123964"/>
                    </a:lnTo>
                    <a:lnTo>
                      <a:pt x="9178709" y="117817"/>
                    </a:lnTo>
                    <a:lnTo>
                      <a:pt x="9134551" y="111747"/>
                    </a:lnTo>
                    <a:lnTo>
                      <a:pt x="9089631" y="105778"/>
                    </a:lnTo>
                    <a:lnTo>
                      <a:pt x="9043885" y="99885"/>
                    </a:lnTo>
                    <a:lnTo>
                      <a:pt x="8997264" y="94081"/>
                    </a:lnTo>
                    <a:lnTo>
                      <a:pt x="8949715" y="88379"/>
                    </a:lnTo>
                    <a:lnTo>
                      <a:pt x="8901163" y="82765"/>
                    </a:lnTo>
                    <a:lnTo>
                      <a:pt x="8851582" y="77241"/>
                    </a:lnTo>
                    <a:lnTo>
                      <a:pt x="8800896" y="71818"/>
                    </a:lnTo>
                    <a:lnTo>
                      <a:pt x="8749068" y="66497"/>
                    </a:lnTo>
                    <a:lnTo>
                      <a:pt x="8696020" y="61264"/>
                    </a:lnTo>
                    <a:lnTo>
                      <a:pt x="8641702" y="56146"/>
                    </a:lnTo>
                    <a:lnTo>
                      <a:pt x="8586076" y="51117"/>
                    </a:lnTo>
                    <a:lnTo>
                      <a:pt x="8529066" y="46202"/>
                    </a:lnTo>
                    <a:lnTo>
                      <a:pt x="8470633" y="41389"/>
                    </a:lnTo>
                    <a:lnTo>
                      <a:pt x="8410714" y="36690"/>
                    </a:lnTo>
                    <a:lnTo>
                      <a:pt x="8349246" y="32105"/>
                    </a:lnTo>
                    <a:lnTo>
                      <a:pt x="8286191" y="27622"/>
                    </a:lnTo>
                    <a:lnTo>
                      <a:pt x="8221484" y="23253"/>
                    </a:lnTo>
                    <a:lnTo>
                      <a:pt x="8155063" y="19011"/>
                    </a:lnTo>
                    <a:lnTo>
                      <a:pt x="8086877" y="14871"/>
                    </a:lnTo>
                    <a:lnTo>
                      <a:pt x="8035925" y="12026"/>
                    </a:lnTo>
                    <a:lnTo>
                      <a:pt x="7985036" y="9499"/>
                    </a:lnTo>
                    <a:lnTo>
                      <a:pt x="7934210" y="7277"/>
                    </a:lnTo>
                    <a:lnTo>
                      <a:pt x="7883436" y="5359"/>
                    </a:lnTo>
                    <a:lnTo>
                      <a:pt x="7832737" y="3746"/>
                    </a:lnTo>
                    <a:lnTo>
                      <a:pt x="7782090" y="2425"/>
                    </a:lnTo>
                    <a:lnTo>
                      <a:pt x="7731493" y="1396"/>
                    </a:lnTo>
                    <a:lnTo>
                      <a:pt x="7680959" y="647"/>
                    </a:lnTo>
                    <a:lnTo>
                      <a:pt x="7630477" y="177"/>
                    </a:lnTo>
                    <a:lnTo>
                      <a:pt x="7580045" y="0"/>
                    </a:lnTo>
                    <a:lnTo>
                      <a:pt x="7529664" y="76"/>
                    </a:lnTo>
                    <a:lnTo>
                      <a:pt x="7479334" y="419"/>
                    </a:lnTo>
                    <a:lnTo>
                      <a:pt x="7429055" y="1028"/>
                    </a:lnTo>
                    <a:lnTo>
                      <a:pt x="7378814" y="1892"/>
                    </a:lnTo>
                    <a:lnTo>
                      <a:pt x="7328623" y="2997"/>
                    </a:lnTo>
                    <a:lnTo>
                      <a:pt x="7278471" y="4356"/>
                    </a:lnTo>
                    <a:lnTo>
                      <a:pt x="7228370" y="5956"/>
                    </a:lnTo>
                    <a:lnTo>
                      <a:pt x="7178294" y="7785"/>
                    </a:lnTo>
                    <a:lnTo>
                      <a:pt x="7128268" y="9842"/>
                    </a:lnTo>
                    <a:lnTo>
                      <a:pt x="7078268" y="12128"/>
                    </a:lnTo>
                    <a:lnTo>
                      <a:pt x="7028307" y="14643"/>
                    </a:lnTo>
                    <a:lnTo>
                      <a:pt x="6978383" y="17360"/>
                    </a:lnTo>
                    <a:lnTo>
                      <a:pt x="6928484" y="20294"/>
                    </a:lnTo>
                    <a:lnTo>
                      <a:pt x="6878612" y="23431"/>
                    </a:lnTo>
                    <a:lnTo>
                      <a:pt x="6828777" y="26758"/>
                    </a:lnTo>
                    <a:lnTo>
                      <a:pt x="6778967" y="30289"/>
                    </a:lnTo>
                    <a:lnTo>
                      <a:pt x="6729183" y="34010"/>
                    </a:lnTo>
                    <a:lnTo>
                      <a:pt x="6679412" y="37922"/>
                    </a:lnTo>
                    <a:lnTo>
                      <a:pt x="6629679" y="41998"/>
                    </a:lnTo>
                    <a:lnTo>
                      <a:pt x="6579958" y="46253"/>
                    </a:lnTo>
                    <a:lnTo>
                      <a:pt x="6530251" y="50685"/>
                    </a:lnTo>
                    <a:lnTo>
                      <a:pt x="6480568" y="55283"/>
                    </a:lnTo>
                    <a:lnTo>
                      <a:pt x="6430898" y="60032"/>
                    </a:lnTo>
                    <a:lnTo>
                      <a:pt x="6381254" y="64935"/>
                    </a:lnTo>
                    <a:lnTo>
                      <a:pt x="6331610" y="69989"/>
                    </a:lnTo>
                    <a:lnTo>
                      <a:pt x="6281978" y="75183"/>
                    </a:lnTo>
                    <a:lnTo>
                      <a:pt x="6232359" y="80530"/>
                    </a:lnTo>
                    <a:lnTo>
                      <a:pt x="6182741" y="86004"/>
                    </a:lnTo>
                    <a:lnTo>
                      <a:pt x="6133134" y="91605"/>
                    </a:lnTo>
                    <a:lnTo>
                      <a:pt x="6083541" y="97332"/>
                    </a:lnTo>
                    <a:lnTo>
                      <a:pt x="6033935" y="103174"/>
                    </a:lnTo>
                    <a:lnTo>
                      <a:pt x="5984341" y="109131"/>
                    </a:lnTo>
                    <a:lnTo>
                      <a:pt x="5934748" y="115201"/>
                    </a:lnTo>
                    <a:lnTo>
                      <a:pt x="5885141" y="121373"/>
                    </a:lnTo>
                    <a:lnTo>
                      <a:pt x="5835548" y="127647"/>
                    </a:lnTo>
                    <a:lnTo>
                      <a:pt x="5785942" y="134010"/>
                    </a:lnTo>
                    <a:lnTo>
                      <a:pt x="5736323" y="140474"/>
                    </a:lnTo>
                    <a:lnTo>
                      <a:pt x="5686704" y="147002"/>
                    </a:lnTo>
                    <a:lnTo>
                      <a:pt x="5637072" y="153631"/>
                    </a:lnTo>
                    <a:lnTo>
                      <a:pt x="5587428" y="160312"/>
                    </a:lnTo>
                    <a:lnTo>
                      <a:pt x="5537784" y="167081"/>
                    </a:lnTo>
                    <a:lnTo>
                      <a:pt x="5488114" y="173901"/>
                    </a:lnTo>
                    <a:lnTo>
                      <a:pt x="5438432" y="180784"/>
                    </a:lnTo>
                    <a:lnTo>
                      <a:pt x="5388724" y="187718"/>
                    </a:lnTo>
                    <a:lnTo>
                      <a:pt x="5339003" y="194703"/>
                    </a:lnTo>
                    <a:lnTo>
                      <a:pt x="5289257" y="201739"/>
                    </a:lnTo>
                    <a:lnTo>
                      <a:pt x="5239499" y="208800"/>
                    </a:lnTo>
                    <a:lnTo>
                      <a:pt x="5189715" y="215899"/>
                    </a:lnTo>
                    <a:lnTo>
                      <a:pt x="5139905" y="223024"/>
                    </a:lnTo>
                    <a:lnTo>
                      <a:pt x="5090058" y="230187"/>
                    </a:lnTo>
                    <a:lnTo>
                      <a:pt x="5040198" y="237350"/>
                    </a:lnTo>
                    <a:lnTo>
                      <a:pt x="4990299" y="244538"/>
                    </a:lnTo>
                    <a:lnTo>
                      <a:pt x="4940363" y="251726"/>
                    </a:lnTo>
                    <a:lnTo>
                      <a:pt x="4890401" y="258927"/>
                    </a:lnTo>
                    <a:lnTo>
                      <a:pt x="4840414" y="266115"/>
                    </a:lnTo>
                    <a:lnTo>
                      <a:pt x="4790376" y="273303"/>
                    </a:lnTo>
                    <a:lnTo>
                      <a:pt x="4740313" y="280479"/>
                    </a:lnTo>
                    <a:lnTo>
                      <a:pt x="4690198" y="287642"/>
                    </a:lnTo>
                    <a:lnTo>
                      <a:pt x="4640046" y="294779"/>
                    </a:lnTo>
                    <a:lnTo>
                      <a:pt x="4589856" y="301891"/>
                    </a:lnTo>
                    <a:lnTo>
                      <a:pt x="4539615" y="308965"/>
                    </a:lnTo>
                    <a:lnTo>
                      <a:pt x="4489322" y="316001"/>
                    </a:lnTo>
                    <a:lnTo>
                      <a:pt x="4438992" y="323011"/>
                    </a:lnTo>
                    <a:lnTo>
                      <a:pt x="4388611" y="329958"/>
                    </a:lnTo>
                    <a:lnTo>
                      <a:pt x="4338193" y="336854"/>
                    </a:lnTo>
                    <a:lnTo>
                      <a:pt x="4287697" y="343700"/>
                    </a:lnTo>
                    <a:lnTo>
                      <a:pt x="4237164" y="350481"/>
                    </a:lnTo>
                    <a:lnTo>
                      <a:pt x="4186580" y="357200"/>
                    </a:lnTo>
                    <a:lnTo>
                      <a:pt x="4135920" y="363842"/>
                    </a:lnTo>
                    <a:lnTo>
                      <a:pt x="4085221" y="370408"/>
                    </a:lnTo>
                    <a:lnTo>
                      <a:pt x="4034447" y="376885"/>
                    </a:lnTo>
                    <a:lnTo>
                      <a:pt x="3983621" y="383273"/>
                    </a:lnTo>
                    <a:lnTo>
                      <a:pt x="3932732" y="389585"/>
                    </a:lnTo>
                    <a:lnTo>
                      <a:pt x="3881780" y="395782"/>
                    </a:lnTo>
                    <a:lnTo>
                      <a:pt x="3830751" y="401891"/>
                    </a:lnTo>
                    <a:lnTo>
                      <a:pt x="3779659" y="407885"/>
                    </a:lnTo>
                    <a:lnTo>
                      <a:pt x="3728504" y="413765"/>
                    </a:lnTo>
                    <a:lnTo>
                      <a:pt x="3677272" y="419531"/>
                    </a:lnTo>
                    <a:lnTo>
                      <a:pt x="3625964" y="425170"/>
                    </a:lnTo>
                    <a:lnTo>
                      <a:pt x="2434272" y="497077"/>
                    </a:lnTo>
                    <a:lnTo>
                      <a:pt x="1257312" y="498271"/>
                    </a:lnTo>
                    <a:lnTo>
                      <a:pt x="358178" y="469277"/>
                    </a:lnTo>
                    <a:lnTo>
                      <a:pt x="0" y="450608"/>
                    </a:lnTo>
                  </a:path>
                </a:pathLst>
              </a:custGeom>
              <a:ln w="140385">
                <a:solidFill>
                  <a:srgbClr val="FFFFFF"/>
                </a:solidFill>
              </a:ln>
            </p:spPr>
            <p:txBody>
              <a:bodyPr wrap="square" lIns="0" tIns="0" rIns="0" bIns="0" rtlCol="0"/>
              <a:lstStyle/>
              <a:p>
                <a:endParaRPr/>
              </a:p>
            </p:txBody>
          </p:sp>
        </p:grpSp>
        <p:sp>
          <p:nvSpPr>
            <p:cNvPr id="16" name="object 10">
              <a:extLst>
                <a:ext uri="{FF2B5EF4-FFF2-40B4-BE49-F238E27FC236}">
                  <a16:creationId xmlns:a16="http://schemas.microsoft.com/office/drawing/2014/main" id="{6EC351F6-67B2-F730-F924-D33FAA71A36B}"/>
                </a:ext>
              </a:extLst>
            </p:cNvPr>
            <p:cNvSpPr/>
            <p:nvPr/>
          </p:nvSpPr>
          <p:spPr>
            <a:xfrm>
              <a:off x="4674252" y="76200"/>
              <a:ext cx="2892425" cy="1024128"/>
            </a:xfrm>
            <a:custGeom>
              <a:avLst/>
              <a:gdLst/>
              <a:ahLst/>
              <a:cxnLst/>
              <a:rect l="l" t="t" r="r" b="b"/>
              <a:pathLst>
                <a:path w="2892425" h="1109345">
                  <a:moveTo>
                    <a:pt x="0" y="1109027"/>
                  </a:moveTo>
                  <a:lnTo>
                    <a:pt x="68694" y="1094917"/>
                  </a:lnTo>
                  <a:lnTo>
                    <a:pt x="135864" y="1077112"/>
                  </a:lnTo>
                  <a:lnTo>
                    <a:pt x="201701" y="1055878"/>
                  </a:lnTo>
                  <a:lnTo>
                    <a:pt x="266433" y="1031443"/>
                  </a:lnTo>
                  <a:lnTo>
                    <a:pt x="330238" y="1004049"/>
                  </a:lnTo>
                  <a:lnTo>
                    <a:pt x="393319" y="973937"/>
                  </a:lnTo>
                  <a:lnTo>
                    <a:pt x="455891" y="941349"/>
                  </a:lnTo>
                  <a:lnTo>
                    <a:pt x="518159" y="906526"/>
                  </a:lnTo>
                  <a:lnTo>
                    <a:pt x="580326" y="869708"/>
                  </a:lnTo>
                  <a:lnTo>
                    <a:pt x="642581" y="831138"/>
                  </a:lnTo>
                  <a:lnTo>
                    <a:pt x="705142" y="791044"/>
                  </a:lnTo>
                  <a:lnTo>
                    <a:pt x="768197" y="749681"/>
                  </a:lnTo>
                  <a:lnTo>
                    <a:pt x="799985" y="728599"/>
                  </a:lnTo>
                  <a:lnTo>
                    <a:pt x="831964" y="707288"/>
                  </a:lnTo>
                  <a:lnTo>
                    <a:pt x="864171" y="685774"/>
                  </a:lnTo>
                  <a:lnTo>
                    <a:pt x="896645" y="664095"/>
                  </a:lnTo>
                  <a:lnTo>
                    <a:pt x="929386" y="642277"/>
                  </a:lnTo>
                  <a:lnTo>
                    <a:pt x="962431" y="620356"/>
                  </a:lnTo>
                  <a:lnTo>
                    <a:pt x="995807" y="598347"/>
                  </a:lnTo>
                  <a:lnTo>
                    <a:pt x="1029538" y="576300"/>
                  </a:lnTo>
                  <a:lnTo>
                    <a:pt x="1063650" y="554240"/>
                  </a:lnTo>
                  <a:lnTo>
                    <a:pt x="1098169" y="532180"/>
                  </a:lnTo>
                  <a:lnTo>
                    <a:pt x="1133106" y="510171"/>
                  </a:lnTo>
                  <a:lnTo>
                    <a:pt x="1168514" y="488238"/>
                  </a:lnTo>
                  <a:lnTo>
                    <a:pt x="1204391" y="466394"/>
                  </a:lnTo>
                  <a:lnTo>
                    <a:pt x="1240790" y="444690"/>
                  </a:lnTo>
                  <a:lnTo>
                    <a:pt x="1277708" y="423151"/>
                  </a:lnTo>
                  <a:lnTo>
                    <a:pt x="1315186" y="401802"/>
                  </a:lnTo>
                  <a:lnTo>
                    <a:pt x="1353248" y="380682"/>
                  </a:lnTo>
                  <a:lnTo>
                    <a:pt x="1391920" y="359816"/>
                  </a:lnTo>
                  <a:lnTo>
                    <a:pt x="1431226" y="339229"/>
                  </a:lnTo>
                  <a:lnTo>
                    <a:pt x="1471180" y="318947"/>
                  </a:lnTo>
                  <a:lnTo>
                    <a:pt x="1511833" y="299021"/>
                  </a:lnTo>
                  <a:lnTo>
                    <a:pt x="1553197" y="279463"/>
                  </a:lnTo>
                  <a:lnTo>
                    <a:pt x="1595285" y="260311"/>
                  </a:lnTo>
                  <a:lnTo>
                    <a:pt x="1638134" y="241592"/>
                  </a:lnTo>
                  <a:lnTo>
                    <a:pt x="1681784" y="223342"/>
                  </a:lnTo>
                  <a:lnTo>
                    <a:pt x="1726234" y="205574"/>
                  </a:lnTo>
                  <a:lnTo>
                    <a:pt x="1771523" y="188341"/>
                  </a:lnTo>
                  <a:lnTo>
                    <a:pt x="1817674" y="171653"/>
                  </a:lnTo>
                  <a:lnTo>
                    <a:pt x="1864702" y="155562"/>
                  </a:lnTo>
                  <a:lnTo>
                    <a:pt x="1912658" y="140081"/>
                  </a:lnTo>
                  <a:lnTo>
                    <a:pt x="1961553" y="125234"/>
                  </a:lnTo>
                  <a:lnTo>
                    <a:pt x="2011400" y="111074"/>
                  </a:lnTo>
                  <a:lnTo>
                    <a:pt x="2062251" y="97612"/>
                  </a:lnTo>
                  <a:lnTo>
                    <a:pt x="2114105" y="84886"/>
                  </a:lnTo>
                  <a:lnTo>
                    <a:pt x="2167001" y="72923"/>
                  </a:lnTo>
                  <a:lnTo>
                    <a:pt x="2220963" y="61760"/>
                  </a:lnTo>
                  <a:lnTo>
                    <a:pt x="2276017" y="51422"/>
                  </a:lnTo>
                  <a:lnTo>
                    <a:pt x="2332189" y="41935"/>
                  </a:lnTo>
                  <a:lnTo>
                    <a:pt x="2389492" y="33324"/>
                  </a:lnTo>
                  <a:lnTo>
                    <a:pt x="2447975" y="25641"/>
                  </a:lnTo>
                  <a:lnTo>
                    <a:pt x="2507653" y="18910"/>
                  </a:lnTo>
                  <a:lnTo>
                    <a:pt x="2568536" y="13144"/>
                  </a:lnTo>
                  <a:lnTo>
                    <a:pt x="2630665" y="8382"/>
                  </a:lnTo>
                  <a:lnTo>
                    <a:pt x="2694063" y="4660"/>
                  </a:lnTo>
                  <a:lnTo>
                    <a:pt x="2758757" y="1993"/>
                  </a:lnTo>
                  <a:lnTo>
                    <a:pt x="2824772" y="431"/>
                  </a:lnTo>
                  <a:lnTo>
                    <a:pt x="2892132" y="0"/>
                  </a:lnTo>
                </a:path>
              </a:pathLst>
            </a:custGeom>
            <a:ln w="140385">
              <a:solidFill>
                <a:srgbClr val="FFFFFF"/>
              </a:solidFill>
            </a:ln>
          </p:spPr>
          <p:txBody>
            <a:bodyPr wrap="square" lIns="0" tIns="0" rIns="0" bIns="0" rtlCol="0"/>
            <a:lstStyle/>
            <a:p>
              <a:endParaRPr dirty="0"/>
            </a:p>
          </p:txBody>
        </p:sp>
        <p:sp>
          <p:nvSpPr>
            <p:cNvPr id="17" name="object 3">
              <a:extLst>
                <a:ext uri="{FF2B5EF4-FFF2-40B4-BE49-F238E27FC236}">
                  <a16:creationId xmlns:a16="http://schemas.microsoft.com/office/drawing/2014/main" id="{2862FA23-65BF-78D7-BC46-3FAECD309DED}"/>
                </a:ext>
              </a:extLst>
            </p:cNvPr>
            <p:cNvSpPr txBox="1">
              <a:spLocks/>
            </p:cNvSpPr>
            <p:nvPr/>
          </p:nvSpPr>
          <p:spPr>
            <a:xfrm>
              <a:off x="1217754" y="236730"/>
              <a:ext cx="2303583" cy="742012"/>
            </a:xfrm>
            <a:prstGeom prst="rect">
              <a:avLst/>
            </a:prstGeom>
          </p:spPr>
          <p:txBody>
            <a:bodyPr vert="horz" wrap="square" lIns="0" tIns="56275" rIns="0" bIns="0" rtlCol="0">
              <a:spAutoFit/>
            </a:bodyPr>
            <a:lstStyle>
              <a:lvl1pPr>
                <a:defRPr sz="3300" b="1" i="0">
                  <a:solidFill>
                    <a:schemeClr val="bg1"/>
                  </a:solidFill>
                  <a:latin typeface="Century Gothic"/>
                  <a:ea typeface="+mj-ea"/>
                  <a:cs typeface="Century Gothic"/>
                </a:defRPr>
              </a:lvl1pPr>
            </a:lstStyle>
            <a:p>
              <a:pPr marL="9224" defTabSz="914400">
                <a:spcBef>
                  <a:spcPts val="443"/>
                </a:spcBef>
              </a:pPr>
              <a:r>
                <a:rPr lang="en-US" sz="2906" kern="0" spc="-4" dirty="0"/>
                <a:t>great</a:t>
              </a:r>
              <a:r>
                <a:rPr lang="en-US" sz="2906" kern="0" spc="-142" dirty="0"/>
                <a:t> </a:t>
              </a:r>
              <a:r>
                <a:rPr lang="en-US" sz="2906" kern="0" spc="-4" dirty="0"/>
                <a:t>springs</a:t>
              </a:r>
            </a:p>
            <a:p>
              <a:pPr marL="411848" defTabSz="914400">
                <a:spcBef>
                  <a:spcPts val="174"/>
                </a:spcBef>
                <a:tabLst>
                  <a:tab pos="621230" algn="l"/>
                  <a:tab pos="832459" algn="l"/>
                  <a:tab pos="1090268" algn="l"/>
                  <a:tab pos="1279820" algn="l"/>
                  <a:tab pos="1479056" algn="l"/>
                  <a:tab pos="1726718" algn="l"/>
                </a:tabLst>
              </a:pPr>
              <a:r>
                <a:rPr lang="en-US" sz="1380" b="0" kern="0" spc="-4" dirty="0"/>
                <a:t>P	R	O	J	E	C	T</a:t>
              </a:r>
              <a:endParaRPr lang="en-US" sz="1380" kern="0" dirty="0"/>
            </a:p>
          </p:txBody>
        </p:sp>
        <p:pic>
          <p:nvPicPr>
            <p:cNvPr id="18" name="Picture 17" descr="Icon&#10;&#10;Description automatically generated">
              <a:extLst>
                <a:ext uri="{FF2B5EF4-FFF2-40B4-BE49-F238E27FC236}">
                  <a16:creationId xmlns:a16="http://schemas.microsoft.com/office/drawing/2014/main" id="{2B1D9E0F-4ECD-7A36-A359-AEAB6B2D6C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17" t="7273" r="12964" b="28037"/>
            <a:stretch/>
          </p:blipFill>
          <p:spPr>
            <a:xfrm>
              <a:off x="381000" y="291220"/>
              <a:ext cx="719129" cy="742013"/>
            </a:xfrm>
            <a:prstGeom prst="rect">
              <a:avLst/>
            </a:prstGeom>
          </p:spPr>
        </p:pic>
      </p:grpSp>
      <p:sp>
        <p:nvSpPr>
          <p:cNvPr id="24" name="object 11">
            <a:extLst>
              <a:ext uri="{FF2B5EF4-FFF2-40B4-BE49-F238E27FC236}">
                <a16:creationId xmlns:a16="http://schemas.microsoft.com/office/drawing/2014/main" id="{CC617204-8C70-DD4C-E0E4-F7A5B893D449}"/>
              </a:ext>
            </a:extLst>
          </p:cNvPr>
          <p:cNvSpPr txBox="1"/>
          <p:nvPr/>
        </p:nvSpPr>
        <p:spPr>
          <a:xfrm>
            <a:off x="477199" y="1928437"/>
            <a:ext cx="6914201" cy="5770333"/>
          </a:xfrm>
          <a:prstGeom prst="rect">
            <a:avLst/>
          </a:prstGeom>
        </p:spPr>
        <p:txBody>
          <a:bodyPr vert="horz" wrap="square" lIns="0" tIns="9687" rIns="0" bIns="0" rtlCol="0">
            <a:spAutoFit/>
          </a:bodyPr>
          <a:lstStyle/>
          <a:p>
            <a:pPr marL="175254" indent="-166029">
              <a:spcBef>
                <a:spcPts val="200"/>
              </a:spcBef>
              <a:buChar char="•"/>
              <a:tabLst>
                <a:tab pos="174792" algn="l"/>
                <a:tab pos="175254" algn="l"/>
              </a:tabLst>
            </a:pPr>
            <a:r>
              <a:rPr lang="en-US" sz="1400" dirty="0">
                <a:latin typeface="Century Gothic" panose="020B0502020202020204" pitchFamily="34" charset="0"/>
                <a:cs typeface="Calibri"/>
              </a:rPr>
              <a:t>Jim Bailey, ActivateSA</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Sherwood Bishop, San Marcos Greenbelt Alliance</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Ylda Capriccioso, City of New Braunfels Parks and Recreation</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Jamie Lee Case, City of San Marcos Parks and Recreation</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George </a:t>
            </a:r>
            <a:r>
              <a:rPr lang="en-US" sz="1400" dirty="0" err="1">
                <a:latin typeface="Century Gothic" panose="020B0502020202020204" pitchFamily="34" charset="0"/>
                <a:cs typeface="Calibri"/>
              </a:rPr>
              <a:t>Cofer</a:t>
            </a:r>
            <a:r>
              <a:rPr lang="en-US" sz="1400" dirty="0">
                <a:latin typeface="Century Gothic" panose="020B0502020202020204" pitchFamily="34" charset="0"/>
                <a:cs typeface="Calibri"/>
              </a:rPr>
              <a:t>, Hill Country Conservancy</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Janet Coles, Travis County Parks</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Mariana Espinoza, Kyle Parks and Recreation</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Steven Gonzales, El Camino Real de los </a:t>
            </a:r>
            <a:r>
              <a:rPr lang="en-US" sz="1400" dirty="0" err="1">
                <a:latin typeface="Century Gothic" panose="020B0502020202020204" pitchFamily="34" charset="0"/>
                <a:cs typeface="Calibri"/>
              </a:rPr>
              <a:t>Tejas</a:t>
            </a:r>
            <a:r>
              <a:rPr lang="en-US" sz="1400" dirty="0">
                <a:latin typeface="Century Gothic" panose="020B0502020202020204" pitchFamily="34" charset="0"/>
                <a:cs typeface="Calibri"/>
              </a:rPr>
              <a:t> National Historic Trail</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Steve Graham, San Antonio River Authority </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Aaron Mahr, National Park Service - National Trails</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Nancy Pappas, Headwaters at the Comal</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Nathan Pence, Guadalupe-Blanco River Authority</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Margo Richards, Lower Colorado River Authority</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Maria Rocha, Indigenous Cultures Institute </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Brandon Ross, City of San Antonio Parks and Recreation</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Tony </a:t>
            </a:r>
            <a:r>
              <a:rPr lang="en-US" sz="1400" dirty="0" err="1">
                <a:latin typeface="Century Gothic" panose="020B0502020202020204" pitchFamily="34" charset="0"/>
                <a:cs typeface="Calibri"/>
              </a:rPr>
              <a:t>Canez</a:t>
            </a:r>
            <a:r>
              <a:rPr lang="en-US" sz="1400" dirty="0">
                <a:latin typeface="Century Gothic" panose="020B0502020202020204" pitchFamily="34" charset="0"/>
                <a:cs typeface="Calibri"/>
              </a:rPr>
              <a:t>, Bexar County </a:t>
            </a:r>
          </a:p>
          <a:p>
            <a:pPr marL="175254" indent="-166029">
              <a:spcBef>
                <a:spcPts val="200"/>
              </a:spcBef>
              <a:buFontTx/>
              <a:buChar char="•"/>
              <a:tabLst>
                <a:tab pos="174792" algn="l"/>
                <a:tab pos="175254" algn="l"/>
              </a:tabLst>
            </a:pPr>
            <a:r>
              <a:rPr lang="en-US" sz="1400" dirty="0">
                <a:latin typeface="Century Gothic" panose="020B0502020202020204" pitchFamily="34" charset="0"/>
                <a:cs typeface="Calibri"/>
              </a:rPr>
              <a:t>Lauren Shrum, City of Schertz Parks and Recreation</a:t>
            </a:r>
          </a:p>
          <a:p>
            <a:pPr marL="175254" indent="-166029">
              <a:spcBef>
                <a:spcPts val="200"/>
              </a:spcBef>
              <a:buFontTx/>
              <a:buChar char="•"/>
              <a:tabLst>
                <a:tab pos="174792" algn="l"/>
                <a:tab pos="175254" algn="l"/>
              </a:tabLst>
            </a:pPr>
            <a:r>
              <a:rPr lang="en-US" sz="1400" dirty="0">
                <a:latin typeface="Century Gothic" panose="020B0502020202020204" pitchFamily="34" charset="0"/>
                <a:cs typeface="Calibri"/>
              </a:rPr>
              <a:t>Tyler Frost, City of Buda</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Butch Smith, Hill Country Conservancy</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Robin Stallings, Bike Texas</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Mark Taylor, Emerald Crown Regional Trail Work Group</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Alexandra Thompson, Hays County Natural Resources </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Joshua Tuck, National Park Service </a:t>
            </a:r>
          </a:p>
          <a:p>
            <a:pPr marL="175254" indent="-166029">
              <a:spcBef>
                <a:spcPts val="200"/>
              </a:spcBef>
              <a:buChar char="•"/>
              <a:tabLst>
                <a:tab pos="174792" algn="l"/>
                <a:tab pos="175254" algn="l"/>
              </a:tabLst>
            </a:pPr>
            <a:r>
              <a:rPr lang="en-US" sz="1400" dirty="0">
                <a:latin typeface="Century Gothic" panose="020B0502020202020204" pitchFamily="34" charset="0"/>
                <a:cs typeface="Calibri"/>
              </a:rPr>
              <a:t>Katie </a:t>
            </a:r>
            <a:r>
              <a:rPr lang="en-US" sz="1400" dirty="0" err="1">
                <a:latin typeface="Century Gothic" panose="020B0502020202020204" pitchFamily="34" charset="0"/>
                <a:cs typeface="Calibri"/>
              </a:rPr>
              <a:t>Wettick</a:t>
            </a:r>
            <a:r>
              <a:rPr lang="en-US" sz="1400" dirty="0">
                <a:latin typeface="Century Gothic" panose="020B0502020202020204" pitchFamily="34" charset="0"/>
                <a:cs typeface="Calibri"/>
              </a:rPr>
              <a:t>, City of Austin Public Works</a:t>
            </a:r>
          </a:p>
        </p:txBody>
      </p:sp>
      <p:pic>
        <p:nvPicPr>
          <p:cNvPr id="26" name="Google Shape;430;p53">
            <a:extLst>
              <a:ext uri="{FF2B5EF4-FFF2-40B4-BE49-F238E27FC236}">
                <a16:creationId xmlns:a16="http://schemas.microsoft.com/office/drawing/2014/main" id="{A2560E40-87DD-9E5C-5ADC-7465452674CA}"/>
              </a:ext>
            </a:extLst>
          </p:cNvPr>
          <p:cNvPicPr preferRelativeResize="0"/>
          <p:nvPr/>
        </p:nvPicPr>
        <p:blipFill rotWithShape="1">
          <a:blip r:embed="rId3" cstate="print">
            <a:alphaModFix/>
          </a:blip>
          <a:srcRect l="4141" t="35035" b="19208"/>
          <a:stretch/>
        </p:blipFill>
        <p:spPr>
          <a:xfrm>
            <a:off x="6653063" y="3495278"/>
            <a:ext cx="3196881" cy="1144393"/>
          </a:xfrm>
          <a:prstGeom prst="rect">
            <a:avLst/>
          </a:prstGeom>
          <a:noFill/>
          <a:ln>
            <a:noFill/>
          </a:ln>
          <a:effectLst>
            <a:outerShdw blurRad="50800" dist="38100" dir="2700000" algn="tl" rotWithShape="0">
              <a:prstClr val="black">
                <a:alpha val="40000"/>
              </a:prstClr>
            </a:outerShdw>
          </a:effectLst>
        </p:spPr>
      </p:pic>
      <p:pic>
        <p:nvPicPr>
          <p:cNvPr id="27" name="Google Shape;431;p53">
            <a:extLst>
              <a:ext uri="{FF2B5EF4-FFF2-40B4-BE49-F238E27FC236}">
                <a16:creationId xmlns:a16="http://schemas.microsoft.com/office/drawing/2014/main" id="{49B5F256-183E-7797-62BF-907E3DBA281B}"/>
              </a:ext>
            </a:extLst>
          </p:cNvPr>
          <p:cNvPicPr preferRelativeResize="0"/>
          <p:nvPr/>
        </p:nvPicPr>
        <p:blipFill rotWithShape="1">
          <a:blip r:embed="rId4" cstate="print">
            <a:alphaModFix/>
          </a:blip>
          <a:srcRect l="20586" t="30970" r="15142" b="34176"/>
          <a:stretch/>
        </p:blipFill>
        <p:spPr>
          <a:xfrm>
            <a:off x="6215635" y="4876800"/>
            <a:ext cx="3634309" cy="2627940"/>
          </a:xfrm>
          <a:prstGeom prst="rect">
            <a:avLst/>
          </a:prstGeom>
          <a:noFill/>
          <a:ln>
            <a:noFill/>
          </a:ln>
          <a:effectLst>
            <a:outerShdw blurRad="50800" dist="38100" dir="2700000" algn="tl" rotWithShape="0">
              <a:prstClr val="black">
                <a:alpha val="40000"/>
              </a:prstClr>
            </a:outerShdw>
          </a:effectLst>
        </p:spPr>
      </p:pic>
      <p:pic>
        <p:nvPicPr>
          <p:cNvPr id="28" name="Google Shape;416;p52">
            <a:extLst>
              <a:ext uri="{FF2B5EF4-FFF2-40B4-BE49-F238E27FC236}">
                <a16:creationId xmlns:a16="http://schemas.microsoft.com/office/drawing/2014/main" id="{2E4659C0-6875-36CC-31E4-CB20B07E25A3}"/>
              </a:ext>
            </a:extLst>
          </p:cNvPr>
          <p:cNvPicPr preferRelativeResize="0"/>
          <p:nvPr/>
        </p:nvPicPr>
        <p:blipFill rotWithShape="1">
          <a:blip r:embed="rId5" cstate="print">
            <a:alphaModFix/>
          </a:blip>
          <a:srcRect/>
          <a:stretch/>
        </p:blipFill>
        <p:spPr>
          <a:xfrm rot="5400000">
            <a:off x="7935868" y="1358528"/>
            <a:ext cx="2187515" cy="1640636"/>
          </a:xfrm>
          <a:prstGeom prst="rect">
            <a:avLst/>
          </a:prstGeom>
          <a:noFill/>
          <a:ln>
            <a:noFill/>
          </a:ln>
          <a:effectLst>
            <a:outerShdw blurRad="50800" dist="38100" dir="2700000" algn="tl" rotWithShape="0">
              <a:prstClr val="black">
                <a:alpha val="40000"/>
              </a:prstClr>
            </a:outerShdw>
          </a:effectLst>
        </p:spPr>
      </p:pic>
      <p:sp>
        <p:nvSpPr>
          <p:cNvPr id="2" name="object 12">
            <a:extLst>
              <a:ext uri="{FF2B5EF4-FFF2-40B4-BE49-F238E27FC236}">
                <a16:creationId xmlns:a16="http://schemas.microsoft.com/office/drawing/2014/main" id="{0EB464D1-D478-70DC-DA55-0FB06ED54086}"/>
              </a:ext>
            </a:extLst>
          </p:cNvPr>
          <p:cNvSpPr txBox="1"/>
          <p:nvPr/>
        </p:nvSpPr>
        <p:spPr>
          <a:xfrm>
            <a:off x="228599" y="1223649"/>
            <a:ext cx="9506495" cy="642385"/>
          </a:xfrm>
          <a:prstGeom prst="rect">
            <a:avLst/>
          </a:prstGeom>
        </p:spPr>
        <p:txBody>
          <a:bodyPr vert="horz" wrap="square" lIns="0" tIns="178972" rIns="0" bIns="0" rtlCol="0">
            <a:spAutoFit/>
          </a:bodyPr>
          <a:lstStyle/>
          <a:p>
            <a:pPr marL="9224">
              <a:spcBef>
                <a:spcPts val="439"/>
              </a:spcBef>
            </a:pPr>
            <a:r>
              <a:rPr lang="en-US" sz="3000" b="1" dirty="0">
                <a:solidFill>
                  <a:srgbClr val="059688"/>
                </a:solidFill>
                <a:latin typeface="Century Gothic" panose="020B0502020202020204" pitchFamily="34" charset="0"/>
                <a:cs typeface="Calibri"/>
              </a:rPr>
              <a:t>Trails Development Steering Committee</a:t>
            </a:r>
          </a:p>
        </p:txBody>
      </p:sp>
    </p:spTree>
    <p:extLst>
      <p:ext uri="{BB962C8B-B14F-4D97-AF65-F5344CB8AC3E}">
        <p14:creationId xmlns:p14="http://schemas.microsoft.com/office/powerpoint/2010/main" val="3134174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3438</TotalTime>
  <Words>2335</Words>
  <Application>Microsoft Office PowerPoint</Application>
  <PresentationFormat>Custom</PresentationFormat>
  <Paragraphs>330</Paragraphs>
  <Slides>25</Slides>
  <Notes>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8" baseType="lpstr">
      <vt:lpstr>Arial</vt:lpstr>
      <vt:lpstr>Calibri</vt:lpstr>
      <vt:lpstr>Calibri Light</vt:lpstr>
      <vt:lpstr>Century Gothic</vt:lpstr>
      <vt:lpstr>Gotham Book</vt:lpstr>
      <vt:lpstr>Montserrat</vt:lpstr>
      <vt:lpstr>Poppins</vt:lpstr>
      <vt:lpstr>Roboto</vt:lpstr>
      <vt:lpstr>Roboto Light</vt:lpstr>
      <vt:lpstr>Verdana</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springs P R O J E C T</dc:title>
  <dc:creator>Kristi</dc:creator>
  <cp:lastModifiedBy>Garry Merritt</cp:lastModifiedBy>
  <cp:revision>143</cp:revision>
  <cp:lastPrinted>2022-06-09T14:26:30Z</cp:lastPrinted>
  <dcterms:created xsi:type="dcterms:W3CDTF">2021-03-09T15:21:08Z</dcterms:created>
  <dcterms:modified xsi:type="dcterms:W3CDTF">2023-06-12T19:12:14Z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2021-03-04T00:00:00Z</vt:filetime>
  </property>
  <property fmtid="{D5CDD505-2E9C-101B-9397-08002B2CF9AE}" pid="3" name="Creator">
    <vt:lpwstr>Adobe InDesign 15.1 (Windows)</vt:lpwstr>
  </property>
  <property fmtid="{D5CDD505-2E9C-101B-9397-08002B2CF9AE}" pid="4" name="LastSaved">
    <vt:filetime>2021-03-09T00:00:00Z</vt:filetime>
  </property>
</Properties>
</file>